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s/slide89.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 id="2147483774" r:id="rId3"/>
    <p:sldMasterId id="2147483790" r:id="rId4"/>
    <p:sldMasterId id="2147483802" r:id="rId5"/>
    <p:sldMasterId id="2147483814" r:id="rId6"/>
    <p:sldMasterId id="2147483826" r:id="rId7"/>
    <p:sldMasterId id="2147483830" r:id="rId8"/>
  </p:sldMasterIdLst>
  <p:notesMasterIdLst>
    <p:notesMasterId r:id="rId98"/>
  </p:notesMasterIdLst>
  <p:handoutMasterIdLst>
    <p:handoutMasterId r:id="rId99"/>
  </p:handoutMasterIdLst>
  <p:sldIdLst>
    <p:sldId id="256" r:id="rId9"/>
    <p:sldId id="317" r:id="rId10"/>
    <p:sldId id="407" r:id="rId11"/>
    <p:sldId id="583" r:id="rId12"/>
    <p:sldId id="578" r:id="rId13"/>
    <p:sldId id="584" r:id="rId14"/>
    <p:sldId id="585" r:id="rId15"/>
    <p:sldId id="579" r:id="rId16"/>
    <p:sldId id="586" r:id="rId17"/>
    <p:sldId id="580" r:id="rId18"/>
    <p:sldId id="587" r:id="rId19"/>
    <p:sldId id="581" r:id="rId20"/>
    <p:sldId id="596" r:id="rId21"/>
    <p:sldId id="597" r:id="rId22"/>
    <p:sldId id="598" r:id="rId23"/>
    <p:sldId id="599" r:id="rId24"/>
    <p:sldId id="600" r:id="rId25"/>
    <p:sldId id="601" r:id="rId26"/>
    <p:sldId id="602" r:id="rId27"/>
    <p:sldId id="603" r:id="rId28"/>
    <p:sldId id="604" r:id="rId29"/>
    <p:sldId id="605" r:id="rId30"/>
    <p:sldId id="606" r:id="rId31"/>
    <p:sldId id="607" r:id="rId32"/>
    <p:sldId id="608" r:id="rId33"/>
    <p:sldId id="609" r:id="rId34"/>
    <p:sldId id="610" r:id="rId35"/>
    <p:sldId id="611" r:id="rId36"/>
    <p:sldId id="612" r:id="rId37"/>
    <p:sldId id="613" r:id="rId38"/>
    <p:sldId id="614" r:id="rId39"/>
    <p:sldId id="615" r:id="rId40"/>
    <p:sldId id="616" r:id="rId41"/>
    <p:sldId id="617" r:id="rId42"/>
    <p:sldId id="618" r:id="rId43"/>
    <p:sldId id="619" r:id="rId44"/>
    <p:sldId id="620" r:id="rId45"/>
    <p:sldId id="621" r:id="rId46"/>
    <p:sldId id="622" r:id="rId47"/>
    <p:sldId id="623" r:id="rId48"/>
    <p:sldId id="624" r:id="rId49"/>
    <p:sldId id="625" r:id="rId50"/>
    <p:sldId id="626" r:id="rId51"/>
    <p:sldId id="627" r:id="rId52"/>
    <p:sldId id="628" r:id="rId53"/>
    <p:sldId id="629" r:id="rId54"/>
    <p:sldId id="630" r:id="rId55"/>
    <p:sldId id="631" r:id="rId56"/>
    <p:sldId id="632" r:id="rId57"/>
    <p:sldId id="633" r:id="rId58"/>
    <p:sldId id="634" r:id="rId59"/>
    <p:sldId id="635" r:id="rId60"/>
    <p:sldId id="636" r:id="rId61"/>
    <p:sldId id="637" r:id="rId62"/>
    <p:sldId id="638" r:id="rId63"/>
    <p:sldId id="639" r:id="rId64"/>
    <p:sldId id="640" r:id="rId65"/>
    <p:sldId id="641" r:id="rId66"/>
    <p:sldId id="642" r:id="rId67"/>
    <p:sldId id="643" r:id="rId68"/>
    <p:sldId id="644" r:id="rId69"/>
    <p:sldId id="645" r:id="rId70"/>
    <p:sldId id="646" r:id="rId71"/>
    <p:sldId id="647" r:id="rId72"/>
    <p:sldId id="648" r:id="rId73"/>
    <p:sldId id="649" r:id="rId74"/>
    <p:sldId id="650" r:id="rId75"/>
    <p:sldId id="651" r:id="rId76"/>
    <p:sldId id="652" r:id="rId77"/>
    <p:sldId id="653" r:id="rId78"/>
    <p:sldId id="654" r:id="rId79"/>
    <p:sldId id="655" r:id="rId80"/>
    <p:sldId id="656" r:id="rId81"/>
    <p:sldId id="657" r:id="rId82"/>
    <p:sldId id="658" r:id="rId83"/>
    <p:sldId id="659" r:id="rId84"/>
    <p:sldId id="660" r:id="rId85"/>
    <p:sldId id="661" r:id="rId86"/>
    <p:sldId id="662" r:id="rId87"/>
    <p:sldId id="663" r:id="rId88"/>
    <p:sldId id="664" r:id="rId89"/>
    <p:sldId id="665" r:id="rId90"/>
    <p:sldId id="666" r:id="rId91"/>
    <p:sldId id="667" r:id="rId92"/>
    <p:sldId id="668" r:id="rId93"/>
    <p:sldId id="669" r:id="rId94"/>
    <p:sldId id="582" r:id="rId95"/>
    <p:sldId id="594" r:id="rId96"/>
    <p:sldId id="595" r:id="rId97"/>
  </p:sldIdLst>
  <p:sldSz cx="9906000" cy="6858000" type="A4"/>
  <p:notesSz cx="7099300" cy="10234613"/>
  <p:defaultTextStyle>
    <a:defPPr>
      <a:defRPr lang="en-US"/>
    </a:defPPr>
    <a:lvl1pPr algn="l" rtl="0" fontAlgn="base">
      <a:spcBef>
        <a:spcPct val="0"/>
      </a:spcBef>
      <a:spcAft>
        <a:spcPct val="0"/>
      </a:spcAft>
      <a:defRPr u="sng" kern="1200">
        <a:solidFill>
          <a:schemeClr val="tx1"/>
        </a:solidFill>
        <a:latin typeface="Calibri" pitchFamily="34" charset="0"/>
        <a:ea typeface="+mn-ea"/>
        <a:cs typeface="+mn-cs"/>
      </a:defRPr>
    </a:lvl1pPr>
    <a:lvl2pPr marL="457200" algn="l" rtl="0" fontAlgn="base">
      <a:spcBef>
        <a:spcPct val="0"/>
      </a:spcBef>
      <a:spcAft>
        <a:spcPct val="0"/>
      </a:spcAft>
      <a:defRPr u="sng" kern="1200">
        <a:solidFill>
          <a:schemeClr val="tx1"/>
        </a:solidFill>
        <a:latin typeface="Calibri" pitchFamily="34" charset="0"/>
        <a:ea typeface="+mn-ea"/>
        <a:cs typeface="+mn-cs"/>
      </a:defRPr>
    </a:lvl2pPr>
    <a:lvl3pPr marL="914400" algn="l" rtl="0" fontAlgn="base">
      <a:spcBef>
        <a:spcPct val="0"/>
      </a:spcBef>
      <a:spcAft>
        <a:spcPct val="0"/>
      </a:spcAft>
      <a:defRPr u="sng" kern="1200">
        <a:solidFill>
          <a:schemeClr val="tx1"/>
        </a:solidFill>
        <a:latin typeface="Calibri" pitchFamily="34" charset="0"/>
        <a:ea typeface="+mn-ea"/>
        <a:cs typeface="+mn-cs"/>
      </a:defRPr>
    </a:lvl3pPr>
    <a:lvl4pPr marL="1371600" algn="l" rtl="0" fontAlgn="base">
      <a:spcBef>
        <a:spcPct val="0"/>
      </a:spcBef>
      <a:spcAft>
        <a:spcPct val="0"/>
      </a:spcAft>
      <a:defRPr u="sng" kern="1200">
        <a:solidFill>
          <a:schemeClr val="tx1"/>
        </a:solidFill>
        <a:latin typeface="Calibri" pitchFamily="34" charset="0"/>
        <a:ea typeface="+mn-ea"/>
        <a:cs typeface="+mn-cs"/>
      </a:defRPr>
    </a:lvl4pPr>
    <a:lvl5pPr marL="1828800" algn="l" rtl="0" fontAlgn="base">
      <a:spcBef>
        <a:spcPct val="0"/>
      </a:spcBef>
      <a:spcAft>
        <a:spcPct val="0"/>
      </a:spcAft>
      <a:defRPr u="sng" kern="1200">
        <a:solidFill>
          <a:schemeClr val="tx1"/>
        </a:solidFill>
        <a:latin typeface="Calibri" pitchFamily="34" charset="0"/>
        <a:ea typeface="+mn-ea"/>
        <a:cs typeface="+mn-cs"/>
      </a:defRPr>
    </a:lvl5pPr>
    <a:lvl6pPr marL="2286000" algn="l" defTabSz="914400" rtl="0" eaLnBrk="1" latinLnBrk="0" hangingPunct="1">
      <a:defRPr u="sng" kern="1200">
        <a:solidFill>
          <a:schemeClr val="tx1"/>
        </a:solidFill>
        <a:latin typeface="Calibri" pitchFamily="34" charset="0"/>
        <a:ea typeface="+mn-ea"/>
        <a:cs typeface="+mn-cs"/>
      </a:defRPr>
    </a:lvl6pPr>
    <a:lvl7pPr marL="2743200" algn="l" defTabSz="914400" rtl="0" eaLnBrk="1" latinLnBrk="0" hangingPunct="1">
      <a:defRPr u="sng" kern="1200">
        <a:solidFill>
          <a:schemeClr val="tx1"/>
        </a:solidFill>
        <a:latin typeface="Calibri" pitchFamily="34" charset="0"/>
        <a:ea typeface="+mn-ea"/>
        <a:cs typeface="+mn-cs"/>
      </a:defRPr>
    </a:lvl7pPr>
    <a:lvl8pPr marL="3200400" algn="l" defTabSz="914400" rtl="0" eaLnBrk="1" latinLnBrk="0" hangingPunct="1">
      <a:defRPr u="sng" kern="1200">
        <a:solidFill>
          <a:schemeClr val="tx1"/>
        </a:solidFill>
        <a:latin typeface="Calibri" pitchFamily="34" charset="0"/>
        <a:ea typeface="+mn-ea"/>
        <a:cs typeface="+mn-cs"/>
      </a:defRPr>
    </a:lvl8pPr>
    <a:lvl9pPr marL="3657600" algn="l" defTabSz="914400" rtl="0" eaLnBrk="1" latinLnBrk="0" hangingPunct="1">
      <a:defRPr u="sng"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B84"/>
    <a:srgbClr val="1D3190"/>
    <a:srgbClr val="CC0000"/>
    <a:srgbClr val="FF0000"/>
    <a:srgbClr val="FF99FF"/>
    <a:srgbClr val="6666FF"/>
    <a:srgbClr val="666699"/>
    <a:srgbClr val="000066"/>
    <a:srgbClr val="777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221" autoAdjust="0"/>
    <p:restoredTop sz="94660" autoAdjust="0"/>
  </p:normalViewPr>
  <p:slideViewPr>
    <p:cSldViewPr snapToGrid="0" showGuides="1">
      <p:cViewPr>
        <p:scale>
          <a:sx n="66" d="100"/>
          <a:sy n="66" d="100"/>
        </p:scale>
        <p:origin x="-1146" y="-378"/>
      </p:cViewPr>
      <p:guideLst>
        <p:guide orient="horz" pos="3863"/>
        <p:guide orient="horz" pos="1040"/>
        <p:guide orient="horz" pos="1350"/>
        <p:guide orient="horz" pos="820"/>
        <p:guide orient="horz" pos="335"/>
        <p:guide pos="444"/>
        <p:guide pos="6070"/>
        <p:guide pos="3127"/>
        <p:guide pos="3026"/>
        <p:guide pos="3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
    </p:cViewPr>
  </p:sorterViewPr>
  <p:notesViewPr>
    <p:cSldViewPr snapToGrid="0">
      <p:cViewPr varScale="1">
        <p:scale>
          <a:sx n="53" d="100"/>
          <a:sy n="53" d="100"/>
        </p:scale>
        <p:origin x="-2652" y="-10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P\Dropbox\Stock%20Pitch\F12Q3_HistoricalFinancials_ExcelDownload%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P\Dropbox\Stock%20Pitch\F12Q3_HistoricalFinancials_ExcelDownload%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P\Dropbox\Stock%20Pitch\download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P\Dropbox\Stock%20Pitch\download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P\Dropbox\Stock%20Pitch\download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P\Dropbox\Stock%20Pitch\download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P\Dropbox\Stock%20Pitch\stock%20pitch%20stuff.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Revenues by Business Unit</a:t>
            </a:r>
          </a:p>
        </c:rich>
      </c:tx>
    </c:title>
    <c:plotArea>
      <c:layout/>
      <c:pieChart>
        <c:varyColors val="1"/>
        <c:ser>
          <c:idx val="0"/>
          <c:order val="0"/>
          <c:dLbls>
            <c:txPr>
              <a:bodyPr/>
              <a:lstStyle/>
              <a:p>
                <a:pPr>
                  <a:defRPr sz="1200"/>
                </a:pPr>
                <a:endParaRPr lang="en-US"/>
              </a:p>
            </c:txPr>
            <c:showCatName val="1"/>
            <c:showPercent val="1"/>
            <c:showLeaderLines val="1"/>
          </c:dLbls>
          <c:cat>
            <c:strRef>
              <c:f>IS!$A$50:$A$53</c:f>
              <c:strCache>
                <c:ptCount val="4"/>
                <c:pt idx="0">
                  <c:v>  Global Large Enterprise</c:v>
                </c:pt>
                <c:pt idx="1">
                  <c:v>  Global Public</c:v>
                </c:pt>
                <c:pt idx="2">
                  <c:v>  Global Small and Medium Business</c:v>
                </c:pt>
                <c:pt idx="3">
                  <c:v>  Global Consumer</c:v>
                </c:pt>
              </c:strCache>
            </c:strRef>
          </c:cat>
          <c:val>
            <c:numRef>
              <c:f>IS!$Y$50:$Y$53</c:f>
              <c:numCache>
                <c:formatCode>General</c:formatCode>
                <c:ptCount val="4"/>
                <c:pt idx="0">
                  <c:v>0.28967053696295608</c:v>
                </c:pt>
                <c:pt idx="1">
                  <c:v>0.27402673431554309</c:v>
                </c:pt>
                <c:pt idx="2">
                  <c:v>0.23535629492308199</c:v>
                </c:pt>
                <c:pt idx="3">
                  <c:v>0.20094643379841906</c:v>
                </c:pt>
              </c:numCache>
            </c:numRef>
          </c:val>
        </c:ser>
        <c:dLbls>
          <c:showCatName val="1"/>
          <c:showPercent val="1"/>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Revenues by product</a:t>
            </a:r>
          </a:p>
        </c:rich>
      </c:tx>
    </c:title>
    <c:plotArea>
      <c:layout/>
      <c:pieChart>
        <c:varyColors val="1"/>
        <c:ser>
          <c:idx val="0"/>
          <c:order val="0"/>
          <c:dLbls>
            <c:dLbl>
              <c:idx val="0"/>
              <c:layout>
                <c:manualLayout>
                  <c:x val="0.202226377952756"/>
                  <c:y val="7.4983960338291106E-2"/>
                </c:manualLayout>
              </c:layout>
              <c:showCatName val="1"/>
              <c:showPercent val="1"/>
            </c:dLbl>
            <c:txPr>
              <a:bodyPr/>
              <a:lstStyle/>
              <a:p>
                <a:pPr>
                  <a:defRPr sz="1200"/>
                </a:pPr>
                <a:endParaRPr lang="en-US"/>
              </a:p>
            </c:txPr>
            <c:showCatName val="1"/>
            <c:showPercent val="1"/>
            <c:showLeaderLines val="1"/>
          </c:dLbls>
          <c:cat>
            <c:strRef>
              <c:f>IS!$A$63:$A$68</c:f>
              <c:strCache>
                <c:ptCount val="6"/>
                <c:pt idx="0">
                  <c:v>  Servers and Networking</c:v>
                </c:pt>
                <c:pt idx="1">
                  <c:v>  Storage</c:v>
                </c:pt>
                <c:pt idx="2">
                  <c:v>  Services</c:v>
                </c:pt>
                <c:pt idx="3">
                  <c:v>  Software &amp; Peripherals</c:v>
                </c:pt>
                <c:pt idx="4">
                  <c:v>  Mobility</c:v>
                </c:pt>
                <c:pt idx="5">
                  <c:v>  Desktop PCs</c:v>
                </c:pt>
              </c:strCache>
            </c:strRef>
          </c:cat>
          <c:val>
            <c:numRef>
              <c:f>IS!$Y$63:$Y$68</c:f>
              <c:numCache>
                <c:formatCode>General</c:formatCode>
                <c:ptCount val="6"/>
                <c:pt idx="0">
                  <c:v>0.12373564900640703</c:v>
                </c:pt>
                <c:pt idx="1">
                  <c:v>3.7320714216021102E-2</c:v>
                </c:pt>
                <c:pt idx="2">
                  <c:v>0.12477640094968603</c:v>
                </c:pt>
                <c:pt idx="3">
                  <c:v>0.16686180765603101</c:v>
                </c:pt>
                <c:pt idx="4">
                  <c:v>0.30850164243666001</c:v>
                </c:pt>
                <c:pt idx="5">
                  <c:v>0.23880378573519404</c:v>
                </c:pt>
              </c:numCache>
            </c:numRef>
          </c:val>
        </c:ser>
        <c:dLbls>
          <c:showCatName val="1"/>
          <c:showPercent val="1"/>
        </c:dLbls>
        <c:firstSliceAng val="0"/>
      </c:pie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plotArea>
      <c:layout/>
      <c:barChart>
        <c:barDir val="col"/>
        <c:grouping val="clustered"/>
        <c:ser>
          <c:idx val="0"/>
          <c:order val="0"/>
          <c:tx>
            <c:strRef>
              <c:f>'DELL-US-ANN KEY'!$A$9</c:f>
              <c:strCache>
                <c:ptCount val="1"/>
                <c:pt idx="0">
                  <c:v>Sales</c:v>
                </c:pt>
              </c:strCache>
            </c:strRef>
          </c:tx>
          <c:cat>
            <c:numRef>
              <c:f>'DELL-US-ANN KEY'!$C$5:$L$5</c:f>
              <c:numCache>
                <c:formatCode>0</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'DELL-US-ANN KEY'!$C$9:$L$9</c:f>
              <c:numCache>
                <c:formatCode>0</c:formatCode>
                <c:ptCount val="10"/>
                <c:pt idx="0">
                  <c:v>31168</c:v>
                </c:pt>
                <c:pt idx="1">
                  <c:v>35404</c:v>
                </c:pt>
                <c:pt idx="2">
                  <c:v>41444</c:v>
                </c:pt>
                <c:pt idx="3">
                  <c:v>49205</c:v>
                </c:pt>
                <c:pt idx="4">
                  <c:v>55908</c:v>
                </c:pt>
                <c:pt idx="5">
                  <c:v>57420</c:v>
                </c:pt>
                <c:pt idx="6">
                  <c:v>61133</c:v>
                </c:pt>
                <c:pt idx="7">
                  <c:v>61101</c:v>
                </c:pt>
                <c:pt idx="8">
                  <c:v>52902</c:v>
                </c:pt>
                <c:pt idx="9">
                  <c:v>61599</c:v>
                </c:pt>
              </c:numCache>
            </c:numRef>
          </c:val>
        </c:ser>
        <c:dLbls/>
        <c:gapWidth val="149"/>
        <c:axId val="55738752"/>
        <c:axId val="55740288"/>
      </c:barChart>
      <c:catAx>
        <c:axId val="55738752"/>
        <c:scaling>
          <c:orientation val="minMax"/>
        </c:scaling>
        <c:axPos val="b"/>
        <c:numFmt formatCode="General" sourceLinked="0"/>
        <c:tickLblPos val="nextTo"/>
        <c:crossAx val="55740288"/>
        <c:crosses val="autoZero"/>
        <c:auto val="1"/>
        <c:lblAlgn val="ctr"/>
        <c:lblOffset val="100"/>
      </c:catAx>
      <c:valAx>
        <c:axId val="55740288"/>
        <c:scaling>
          <c:orientation val="minMax"/>
        </c:scaling>
        <c:axPos val="l"/>
        <c:majorGridlines/>
        <c:numFmt formatCode="0" sourceLinked="1"/>
        <c:tickLblPos val="nextTo"/>
        <c:crossAx val="5573875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plotArea>
      <c:layout/>
      <c:barChart>
        <c:barDir val="col"/>
        <c:grouping val="clustered"/>
        <c:ser>
          <c:idx val="1"/>
          <c:order val="0"/>
          <c:tx>
            <c:strRef>
              <c:f>'DELL-US-ANN KEY'!$A$17</c:f>
              <c:strCache>
                <c:ptCount val="1"/>
                <c:pt idx="0">
                  <c:v>EBITDA</c:v>
                </c:pt>
              </c:strCache>
            </c:strRef>
          </c:tx>
          <c:cat>
            <c:numRef>
              <c:f>'DELL-US-ANN KEY'!$C$5:$L$5</c:f>
              <c:numCache>
                <c:formatCode>0</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'DELL-US-ANN KEY'!$C$17:$L$17</c:f>
              <c:numCache>
                <c:formatCode>0</c:formatCode>
                <c:ptCount val="10"/>
                <c:pt idx="0">
                  <c:v>2510</c:v>
                </c:pt>
                <c:pt idx="1">
                  <c:v>3055</c:v>
                </c:pt>
                <c:pt idx="2">
                  <c:v>3807</c:v>
                </c:pt>
                <c:pt idx="3">
                  <c:v>4588</c:v>
                </c:pt>
                <c:pt idx="4">
                  <c:v>5182</c:v>
                </c:pt>
                <c:pt idx="5">
                  <c:v>3641</c:v>
                </c:pt>
                <c:pt idx="6">
                  <c:v>4072</c:v>
                </c:pt>
                <c:pt idx="7">
                  <c:v>4243</c:v>
                </c:pt>
                <c:pt idx="8">
                  <c:v>3505</c:v>
                </c:pt>
                <c:pt idx="9">
                  <c:v>4686</c:v>
                </c:pt>
              </c:numCache>
            </c:numRef>
          </c:val>
        </c:ser>
        <c:dLbls/>
        <c:axId val="55756288"/>
        <c:axId val="55757824"/>
      </c:barChart>
      <c:catAx>
        <c:axId val="55756288"/>
        <c:scaling>
          <c:orientation val="minMax"/>
        </c:scaling>
        <c:axPos val="b"/>
        <c:numFmt formatCode="0" sourceLinked="1"/>
        <c:tickLblPos val="nextTo"/>
        <c:crossAx val="55757824"/>
        <c:crosses val="autoZero"/>
        <c:auto val="1"/>
        <c:lblAlgn val="ctr"/>
        <c:lblOffset val="100"/>
      </c:catAx>
      <c:valAx>
        <c:axId val="55757824"/>
        <c:scaling>
          <c:orientation val="minMax"/>
        </c:scaling>
        <c:axPos val="l"/>
        <c:majorGridlines/>
        <c:numFmt formatCode="0" sourceLinked="1"/>
        <c:tickLblPos val="nextTo"/>
        <c:crossAx val="55756288"/>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plotArea>
      <c:layout/>
      <c:barChart>
        <c:barDir val="col"/>
        <c:grouping val="clustered"/>
        <c:ser>
          <c:idx val="2"/>
          <c:order val="0"/>
          <c:tx>
            <c:strRef>
              <c:f>'DELL-US-ANN KEY'!$A$20</c:f>
              <c:strCache>
                <c:ptCount val="1"/>
                <c:pt idx="0">
                  <c:v>Net Income</c:v>
                </c:pt>
              </c:strCache>
            </c:strRef>
          </c:tx>
          <c:cat>
            <c:numRef>
              <c:f>'DELL-US-ANN KEY'!$C$5:$L$5</c:f>
              <c:numCache>
                <c:formatCode>0</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'DELL-US-ANN KEY'!$C$20:$L$20</c:f>
              <c:numCache>
                <c:formatCode>0</c:formatCode>
                <c:ptCount val="10"/>
                <c:pt idx="0">
                  <c:v>1246</c:v>
                </c:pt>
                <c:pt idx="1">
                  <c:v>2122</c:v>
                </c:pt>
                <c:pt idx="2">
                  <c:v>2645</c:v>
                </c:pt>
                <c:pt idx="3">
                  <c:v>3043</c:v>
                </c:pt>
                <c:pt idx="4">
                  <c:v>3572</c:v>
                </c:pt>
                <c:pt idx="5">
                  <c:v>2583</c:v>
                </c:pt>
                <c:pt idx="6">
                  <c:v>2947</c:v>
                </c:pt>
                <c:pt idx="7">
                  <c:v>2478</c:v>
                </c:pt>
                <c:pt idx="8">
                  <c:v>1433</c:v>
                </c:pt>
                <c:pt idx="9">
                  <c:v>2635</c:v>
                </c:pt>
              </c:numCache>
            </c:numRef>
          </c:val>
        </c:ser>
        <c:dLbls/>
        <c:gapWidth val="151"/>
        <c:axId val="56502912"/>
        <c:axId val="56508800"/>
      </c:barChart>
      <c:catAx>
        <c:axId val="56502912"/>
        <c:scaling>
          <c:orientation val="minMax"/>
        </c:scaling>
        <c:axPos val="b"/>
        <c:numFmt formatCode="0" sourceLinked="1"/>
        <c:tickLblPos val="nextTo"/>
        <c:crossAx val="56508800"/>
        <c:crosses val="autoZero"/>
        <c:auto val="1"/>
        <c:lblAlgn val="ctr"/>
        <c:lblOffset val="100"/>
      </c:catAx>
      <c:valAx>
        <c:axId val="56508800"/>
        <c:scaling>
          <c:orientation val="minMax"/>
        </c:scaling>
        <c:axPos val="l"/>
        <c:majorGridlines/>
        <c:numFmt formatCode="0" sourceLinked="1"/>
        <c:tickLblPos val="nextTo"/>
        <c:crossAx val="56502912"/>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pPr>
            <a:r>
              <a:rPr lang="en-US"/>
              <a:t>Net cash </a:t>
            </a:r>
          </a:p>
        </c:rich>
      </c:tx>
    </c:title>
    <c:plotArea>
      <c:layout/>
      <c:barChart>
        <c:barDir val="col"/>
        <c:grouping val="clustered"/>
        <c:ser>
          <c:idx val="2"/>
          <c:order val="0"/>
          <c:tx>
            <c:strRef>
              <c:f>'DELL-US-ANN KEY'!$A$20</c:f>
              <c:strCache>
                <c:ptCount val="1"/>
                <c:pt idx="0">
                  <c:v>Net Income</c:v>
                </c:pt>
              </c:strCache>
            </c:strRef>
          </c:tx>
          <c:cat>
            <c:numRef>
              <c:f>'DELL-US-ANN KEY'!$C$5:$L$5</c:f>
              <c:numCache>
                <c:formatCode>0</c:formatCode>
                <c:ptCount val="10"/>
                <c:pt idx="0">
                  <c:v>2002</c:v>
                </c:pt>
                <c:pt idx="1">
                  <c:v>2003</c:v>
                </c:pt>
                <c:pt idx="2">
                  <c:v>2004</c:v>
                </c:pt>
                <c:pt idx="3">
                  <c:v>2005</c:v>
                </c:pt>
                <c:pt idx="4">
                  <c:v>2006</c:v>
                </c:pt>
                <c:pt idx="5">
                  <c:v>2007</c:v>
                </c:pt>
                <c:pt idx="6">
                  <c:v>2008</c:v>
                </c:pt>
                <c:pt idx="7">
                  <c:v>2009</c:v>
                </c:pt>
                <c:pt idx="8">
                  <c:v>2010</c:v>
                </c:pt>
                <c:pt idx="9">
                  <c:v>2011</c:v>
                </c:pt>
              </c:numCache>
            </c:numRef>
          </c:cat>
          <c:val>
            <c:numRef>
              <c:f>'DELL-US-ANN KEY'!$C$41:$L$41</c:f>
              <c:numCache>
                <c:formatCode>0</c:formatCode>
                <c:ptCount val="10"/>
                <c:pt idx="0">
                  <c:v>3394</c:v>
                </c:pt>
                <c:pt idx="1">
                  <c:v>4123</c:v>
                </c:pt>
                <c:pt idx="2">
                  <c:v>4898</c:v>
                </c:pt>
                <c:pt idx="3">
                  <c:v>9738</c:v>
                </c:pt>
                <c:pt idx="4">
                  <c:v>9006</c:v>
                </c:pt>
                <c:pt idx="5">
                  <c:v>9957</c:v>
                </c:pt>
                <c:pt idx="6">
                  <c:v>7679</c:v>
                </c:pt>
                <c:pt idx="7">
                  <c:v>7294</c:v>
                </c:pt>
                <c:pt idx="8">
                  <c:v>7075</c:v>
                </c:pt>
                <c:pt idx="9">
                  <c:v>8393</c:v>
                </c:pt>
              </c:numCache>
            </c:numRef>
          </c:val>
        </c:ser>
        <c:dLbls/>
        <c:gapWidth val="151"/>
        <c:axId val="56545280"/>
        <c:axId val="56546816"/>
      </c:barChart>
      <c:catAx>
        <c:axId val="56545280"/>
        <c:scaling>
          <c:orientation val="minMax"/>
        </c:scaling>
        <c:axPos val="b"/>
        <c:numFmt formatCode="0" sourceLinked="1"/>
        <c:tickLblPos val="nextTo"/>
        <c:crossAx val="56546816"/>
        <c:crosses val="autoZero"/>
        <c:auto val="1"/>
        <c:lblAlgn val="ctr"/>
        <c:lblOffset val="100"/>
      </c:catAx>
      <c:valAx>
        <c:axId val="56546816"/>
        <c:scaling>
          <c:orientation val="minMax"/>
        </c:scaling>
        <c:axPos val="l"/>
        <c:majorGridlines/>
        <c:numFmt formatCode="0" sourceLinked="1"/>
        <c:tickLblPos val="nextTo"/>
        <c:crossAx val="56545280"/>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GB"/>
              <a:t>GDP vs. IT Spending</a:t>
            </a:r>
          </a:p>
        </c:rich>
      </c:tx>
    </c:title>
    <c:plotArea>
      <c:layout>
        <c:manualLayout>
          <c:layoutTarget val="inner"/>
          <c:xMode val="edge"/>
          <c:yMode val="edge"/>
          <c:x val="6.6111729466426419E-2"/>
          <c:y val="0.15519613810985303"/>
          <c:w val="0.82290136022056604"/>
          <c:h val="0.76281260422557717"/>
        </c:manualLayout>
      </c:layout>
      <c:scatterChart>
        <c:scatterStyle val="lineMarker"/>
        <c:ser>
          <c:idx val="0"/>
          <c:order val="0"/>
          <c:tx>
            <c:v>World</c:v>
          </c:tx>
          <c:spPr>
            <a:ln w="28575">
              <a:noFill/>
            </a:ln>
          </c:spPr>
          <c:xVal>
            <c:numRef>
              <c:f>Sheet1!$M$5:$M$8</c:f>
              <c:numCache>
                <c:formatCode>General</c:formatCode>
                <c:ptCount val="4"/>
                <c:pt idx="0">
                  <c:v>8.6023862658647421E-2</c:v>
                </c:pt>
                <c:pt idx="1">
                  <c:v>3.859513212516031E-2</c:v>
                </c:pt>
                <c:pt idx="2">
                  <c:v>-4.0221639014361613E-2</c:v>
                </c:pt>
                <c:pt idx="3">
                  <c:v>0.10558786814255099</c:v>
                </c:pt>
              </c:numCache>
            </c:numRef>
          </c:xVal>
          <c:yVal>
            <c:numRef>
              <c:f>Sheet1!$N$5:$N$8</c:f>
              <c:numCache>
                <c:formatCode>General</c:formatCode>
                <c:ptCount val="4"/>
                <c:pt idx="0">
                  <c:v>3.910000000000001E-2</c:v>
                </c:pt>
                <c:pt idx="1">
                  <c:v>1.4800000000000002E-2</c:v>
                </c:pt>
                <c:pt idx="2">
                  <c:v>-2.3600000000000003E-2</c:v>
                </c:pt>
                <c:pt idx="3">
                  <c:v>4.0000000000000008E-2</c:v>
                </c:pt>
              </c:numCache>
            </c:numRef>
          </c:yVal>
        </c:ser>
        <c:ser>
          <c:idx val="1"/>
          <c:order val="1"/>
          <c:tx>
            <c:v>US</c:v>
          </c:tx>
          <c:spPr>
            <a:ln w="28575">
              <a:noFill/>
            </a:ln>
          </c:spPr>
          <c:marker>
            <c:symbol val="square"/>
            <c:size val="4"/>
          </c:marker>
          <c:xVal>
            <c:numRef>
              <c:f>Sheet1!$P$5:$P$8</c:f>
              <c:numCache>
                <c:formatCode>General</c:formatCode>
                <c:ptCount val="4"/>
                <c:pt idx="0">
                  <c:v>9.0699914175757193E-2</c:v>
                </c:pt>
                <c:pt idx="1">
                  <c:v>3.4151242232891801E-2</c:v>
                </c:pt>
                <c:pt idx="2">
                  <c:v>-3.3678372442164907E-2</c:v>
                </c:pt>
                <c:pt idx="3">
                  <c:v>9.5570512362458601E-2</c:v>
                </c:pt>
              </c:numCache>
            </c:numRef>
          </c:xVal>
          <c:yVal>
            <c:numRef>
              <c:f>Sheet1!$Q$5:$Q$8</c:f>
              <c:numCache>
                <c:formatCode>General</c:formatCode>
                <c:ptCount val="4"/>
                <c:pt idx="0">
                  <c:v>1.9000000000000003E-2</c:v>
                </c:pt>
                <c:pt idx="1">
                  <c:v>-3.0000000000000005E-3</c:v>
                </c:pt>
                <c:pt idx="2">
                  <c:v>-3.5000000000000003E-2</c:v>
                </c:pt>
                <c:pt idx="3">
                  <c:v>3.0000000000000002E-2</c:v>
                </c:pt>
              </c:numCache>
            </c:numRef>
          </c:yVal>
        </c:ser>
        <c:dLbls/>
        <c:axId val="56638080"/>
        <c:axId val="56656640"/>
      </c:scatterChart>
      <c:valAx>
        <c:axId val="56638080"/>
        <c:scaling>
          <c:orientation val="minMax"/>
        </c:scaling>
        <c:axPos val="b"/>
        <c:title>
          <c:tx>
            <c:rich>
              <a:bodyPr/>
              <a:lstStyle/>
              <a:p>
                <a:pPr>
                  <a:defRPr/>
                </a:pPr>
                <a:r>
                  <a:rPr lang="en-GB"/>
                  <a:t>Total IT Spending</a:t>
                </a:r>
              </a:p>
            </c:rich>
          </c:tx>
        </c:title>
        <c:numFmt formatCode="General"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6656640"/>
        <c:crosses val="autoZero"/>
        <c:crossBetween val="midCat"/>
      </c:valAx>
      <c:valAx>
        <c:axId val="56656640"/>
        <c:scaling>
          <c:orientation val="minMax"/>
        </c:scaling>
        <c:axPos val="l"/>
        <c:majorGridlines/>
        <c:title>
          <c:tx>
            <c:rich>
              <a:bodyPr/>
              <a:lstStyle/>
              <a:p>
                <a:pPr>
                  <a:defRPr/>
                </a:pPr>
                <a:r>
                  <a:rPr lang="en-GB"/>
                  <a:t>GDP</a:t>
                </a:r>
              </a:p>
            </c:rich>
          </c:tx>
        </c:title>
        <c:numFmt formatCode="General" sourceLinked="1"/>
        <c:majorTickMark val="none"/>
        <c:tickLblPos val="nextTo"/>
        <c:crossAx val="56638080"/>
        <c:crosses val="autoZero"/>
        <c:crossBetween val="midCat"/>
      </c:valAx>
    </c:plotArea>
    <c:legend>
      <c:legendPos val="r"/>
      <c:layout>
        <c:manualLayout>
          <c:xMode val="edge"/>
          <c:yMode val="edge"/>
          <c:x val="0.42408916579264616"/>
          <c:y val="0.82953992453071002"/>
          <c:w val="0.5269249582438561"/>
          <c:h val="0.10080828294253301"/>
        </c:manualLayou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40123-B089-4EDC-AA67-5E1DB8D96499}" type="doc">
      <dgm:prSet loTypeId="urn:microsoft.com/office/officeart/2005/8/layout/cycle4#1" loCatId="matrix" qsTypeId="urn:microsoft.com/office/officeart/2005/8/quickstyle/3d3" qsCatId="3D" csTypeId="urn:microsoft.com/office/officeart/2005/8/colors/accent0_3" csCatId="mainScheme" phldr="1"/>
      <dgm:spPr/>
      <dgm:t>
        <a:bodyPr/>
        <a:lstStyle/>
        <a:p>
          <a:endParaRPr lang="en-GB"/>
        </a:p>
      </dgm:t>
    </dgm:pt>
    <dgm:pt modelId="{CF432BBE-6A4F-4458-82F1-8996F103869D}">
      <dgm:prSet phldrT="[Text]" custT="1"/>
      <dgm:spPr/>
      <dgm:t>
        <a:bodyPr/>
        <a:lstStyle/>
        <a:p>
          <a:r>
            <a:rPr lang="en-US" sz="1600" b="1" dirty="0" smtClean="0"/>
            <a:t>Barriers to entry</a:t>
          </a:r>
          <a:endParaRPr lang="en-GB" sz="1600" b="1" dirty="0"/>
        </a:p>
      </dgm:t>
    </dgm:pt>
    <dgm:pt modelId="{F03FC652-C4EE-4F28-967B-7F3C4E84EC54}" type="parTrans" cxnId="{12C8332C-5D12-41A5-89F3-92E172C7C4FD}">
      <dgm:prSet/>
      <dgm:spPr/>
      <dgm:t>
        <a:bodyPr/>
        <a:lstStyle/>
        <a:p>
          <a:endParaRPr lang="en-GB"/>
        </a:p>
      </dgm:t>
    </dgm:pt>
    <dgm:pt modelId="{7DF38E64-C08E-4998-8492-15D636EAC69A}" type="sibTrans" cxnId="{12C8332C-5D12-41A5-89F3-92E172C7C4FD}">
      <dgm:prSet/>
      <dgm:spPr/>
      <dgm:t>
        <a:bodyPr/>
        <a:lstStyle/>
        <a:p>
          <a:endParaRPr lang="en-GB"/>
        </a:p>
      </dgm:t>
    </dgm:pt>
    <dgm:pt modelId="{F96DC4AA-328A-4EE7-97F4-C9CC0F43B044}">
      <dgm:prSet phldrT="[Text]" custT="1"/>
      <dgm:spPr/>
      <dgm:t>
        <a:bodyPr/>
        <a:lstStyle/>
        <a:p>
          <a:pPr algn="l"/>
          <a:r>
            <a:rPr lang="en-US" sz="1800" b="0" dirty="0" smtClean="0"/>
            <a:t>Cigarette industry has a higher barriers to entry, less competition once it has established monopoly position</a:t>
          </a:r>
          <a:endParaRPr lang="en-GB" sz="1800" b="0" dirty="0"/>
        </a:p>
      </dgm:t>
    </dgm:pt>
    <dgm:pt modelId="{12E121D1-078F-4BFE-81E4-B3D050539D49}" type="parTrans" cxnId="{9A14E4E2-84D2-4BCB-93D1-7D23D77ADCFE}">
      <dgm:prSet/>
      <dgm:spPr/>
      <dgm:t>
        <a:bodyPr/>
        <a:lstStyle/>
        <a:p>
          <a:endParaRPr lang="en-GB"/>
        </a:p>
      </dgm:t>
    </dgm:pt>
    <dgm:pt modelId="{FBBB611A-7D13-4379-AD1A-C1BBBAFB4891}" type="sibTrans" cxnId="{9A14E4E2-84D2-4BCB-93D1-7D23D77ADCFE}">
      <dgm:prSet/>
      <dgm:spPr/>
      <dgm:t>
        <a:bodyPr/>
        <a:lstStyle/>
        <a:p>
          <a:endParaRPr lang="en-GB"/>
        </a:p>
      </dgm:t>
    </dgm:pt>
    <dgm:pt modelId="{821AF5F1-9E6D-471D-BDE7-896064DF2C0A}">
      <dgm:prSet phldrT="[Text]" custT="1"/>
      <dgm:spPr/>
      <dgm:t>
        <a:bodyPr/>
        <a:lstStyle/>
        <a:p>
          <a:r>
            <a:rPr lang="en-US" sz="1600" b="1" dirty="0" smtClean="0"/>
            <a:t>Sales growth in cigarette</a:t>
          </a:r>
          <a:endParaRPr lang="en-GB" sz="1600" b="1" dirty="0"/>
        </a:p>
      </dgm:t>
    </dgm:pt>
    <dgm:pt modelId="{3E00EA9D-5826-4B73-A255-A301116F7582}" type="parTrans" cxnId="{0755FB48-14A3-482F-85EE-D5DDF6C713B1}">
      <dgm:prSet/>
      <dgm:spPr/>
      <dgm:t>
        <a:bodyPr/>
        <a:lstStyle/>
        <a:p>
          <a:endParaRPr lang="en-GB"/>
        </a:p>
      </dgm:t>
    </dgm:pt>
    <dgm:pt modelId="{A2951DD8-9618-4295-A3C7-3DE6D2FDF661}" type="sibTrans" cxnId="{0755FB48-14A3-482F-85EE-D5DDF6C713B1}">
      <dgm:prSet/>
      <dgm:spPr/>
      <dgm:t>
        <a:bodyPr/>
        <a:lstStyle/>
        <a:p>
          <a:endParaRPr lang="en-GB"/>
        </a:p>
      </dgm:t>
    </dgm:pt>
    <dgm:pt modelId="{9C2BADFC-FBCC-42D5-A81B-B9F0DB90BD9B}">
      <dgm:prSet phldrT="[Text]" custT="1"/>
      <dgm:spPr/>
      <dgm:t>
        <a:bodyPr/>
        <a:lstStyle/>
        <a:p>
          <a:endParaRPr lang="en-GB" sz="1800" dirty="0"/>
        </a:p>
      </dgm:t>
    </dgm:pt>
    <dgm:pt modelId="{0D1B23FE-A316-4719-9F1D-EC0ECCA8D579}" type="parTrans" cxnId="{6A0DE390-7699-42BE-BE1E-F17375A65D8F}">
      <dgm:prSet/>
      <dgm:spPr/>
      <dgm:t>
        <a:bodyPr/>
        <a:lstStyle/>
        <a:p>
          <a:endParaRPr lang="en-GB"/>
        </a:p>
      </dgm:t>
    </dgm:pt>
    <dgm:pt modelId="{B342E34F-FAB3-4FE6-AB5F-D9AAF05C2B39}" type="sibTrans" cxnId="{6A0DE390-7699-42BE-BE1E-F17375A65D8F}">
      <dgm:prSet/>
      <dgm:spPr/>
      <dgm:t>
        <a:bodyPr/>
        <a:lstStyle/>
        <a:p>
          <a:endParaRPr lang="en-GB"/>
        </a:p>
      </dgm:t>
    </dgm:pt>
    <dgm:pt modelId="{B467E281-2A39-4F9E-919A-8401AC285BA5}">
      <dgm:prSet phldrT="[Text]" custT="1"/>
      <dgm:spPr/>
      <dgm:t>
        <a:bodyPr/>
        <a:lstStyle/>
        <a:p>
          <a:r>
            <a:rPr lang="en-US" sz="1600" b="1" dirty="0" smtClean="0"/>
            <a:t>Relatively resistant to macroeconomics events</a:t>
          </a:r>
          <a:endParaRPr lang="en-GB" sz="1600" b="1" dirty="0"/>
        </a:p>
      </dgm:t>
    </dgm:pt>
    <dgm:pt modelId="{E978EDFA-E58A-4E09-8B3A-17295D20704A}" type="parTrans" cxnId="{8A91338F-C5A0-412F-8F28-D4611E9BEF97}">
      <dgm:prSet/>
      <dgm:spPr/>
      <dgm:t>
        <a:bodyPr/>
        <a:lstStyle/>
        <a:p>
          <a:endParaRPr lang="en-GB"/>
        </a:p>
      </dgm:t>
    </dgm:pt>
    <dgm:pt modelId="{85A0A27B-AB79-492B-BCBB-EAAFDDF8533C}" type="sibTrans" cxnId="{8A91338F-C5A0-412F-8F28-D4611E9BEF97}">
      <dgm:prSet/>
      <dgm:spPr/>
      <dgm:t>
        <a:bodyPr/>
        <a:lstStyle/>
        <a:p>
          <a:endParaRPr lang="en-GB"/>
        </a:p>
      </dgm:t>
    </dgm:pt>
    <dgm:pt modelId="{064E52E5-6D80-4357-A0C8-6481B1A4615B}">
      <dgm:prSet phldrT="[Text]" custT="1"/>
      <dgm:spPr/>
      <dgm:t>
        <a:bodyPr/>
        <a:lstStyle/>
        <a:p>
          <a:pPr algn="l"/>
          <a:r>
            <a:rPr lang="en-GB" sz="1800" dirty="0" smtClean="0"/>
            <a:t>Tobacco’s has been perceived as “affordable indulgence” among smokers</a:t>
          </a:r>
          <a:endParaRPr lang="en-GB" sz="1800" dirty="0"/>
        </a:p>
      </dgm:t>
    </dgm:pt>
    <dgm:pt modelId="{6704F45D-41FC-4934-BDD5-BC761A792CA7}" type="parTrans" cxnId="{7F778673-A833-452F-9748-35B445F3B14B}">
      <dgm:prSet/>
      <dgm:spPr/>
      <dgm:t>
        <a:bodyPr/>
        <a:lstStyle/>
        <a:p>
          <a:endParaRPr lang="en-GB"/>
        </a:p>
      </dgm:t>
    </dgm:pt>
    <dgm:pt modelId="{E3D5EC85-7515-464E-807B-8B77C899839F}" type="sibTrans" cxnId="{7F778673-A833-452F-9748-35B445F3B14B}">
      <dgm:prSet/>
      <dgm:spPr/>
      <dgm:t>
        <a:bodyPr/>
        <a:lstStyle/>
        <a:p>
          <a:endParaRPr lang="en-GB"/>
        </a:p>
      </dgm:t>
    </dgm:pt>
    <dgm:pt modelId="{323311B6-1418-4398-AD41-8F5A5D322A65}">
      <dgm:prSet phldrT="[Text]" custT="1"/>
      <dgm:spPr/>
      <dgm:t>
        <a:bodyPr/>
        <a:lstStyle/>
        <a:p>
          <a:r>
            <a:rPr lang="en-GB" sz="1600" b="1" dirty="0" smtClean="0"/>
            <a:t>Demand growth in cigars and smokeless</a:t>
          </a:r>
          <a:endParaRPr lang="en-GB" sz="1600" b="1" dirty="0"/>
        </a:p>
      </dgm:t>
    </dgm:pt>
    <dgm:pt modelId="{D1E6DEEC-C8EF-4559-BED9-D55AC2E94F51}" type="parTrans" cxnId="{FD401CE7-8780-427F-88B3-8A9809ADFE85}">
      <dgm:prSet/>
      <dgm:spPr/>
      <dgm:t>
        <a:bodyPr/>
        <a:lstStyle/>
        <a:p>
          <a:endParaRPr lang="en-GB"/>
        </a:p>
      </dgm:t>
    </dgm:pt>
    <dgm:pt modelId="{706ACEF4-D53F-4965-8A5C-2499B4950C9B}" type="sibTrans" cxnId="{FD401CE7-8780-427F-88B3-8A9809ADFE85}">
      <dgm:prSet/>
      <dgm:spPr/>
      <dgm:t>
        <a:bodyPr/>
        <a:lstStyle/>
        <a:p>
          <a:endParaRPr lang="en-GB"/>
        </a:p>
      </dgm:t>
    </dgm:pt>
    <dgm:pt modelId="{9A9DEC2F-8722-4419-9C79-DADDE3989DA5}">
      <dgm:prSet phldrT="[Text]" custT="1"/>
      <dgm:spPr/>
      <dgm:t>
        <a:bodyPr/>
        <a:lstStyle/>
        <a:p>
          <a:r>
            <a:rPr lang="en-GB" sz="1800" dirty="0" smtClean="0"/>
            <a:t>Cigars have become fashion accessories and are highly popular among the upper-income class.</a:t>
          </a:r>
          <a:endParaRPr lang="en-GB" sz="1800" dirty="0"/>
        </a:p>
      </dgm:t>
    </dgm:pt>
    <dgm:pt modelId="{12CD8064-7CC7-4D1B-90E6-CA87C4DBA127}" type="parTrans" cxnId="{89FFEB7F-EC77-4A92-967B-7FA7D74D2F6A}">
      <dgm:prSet/>
      <dgm:spPr/>
      <dgm:t>
        <a:bodyPr/>
        <a:lstStyle/>
        <a:p>
          <a:endParaRPr lang="en-GB"/>
        </a:p>
      </dgm:t>
    </dgm:pt>
    <dgm:pt modelId="{DC823CC6-F73E-4BD1-A529-93E75C813F8F}" type="sibTrans" cxnId="{89FFEB7F-EC77-4A92-967B-7FA7D74D2F6A}">
      <dgm:prSet/>
      <dgm:spPr/>
      <dgm:t>
        <a:bodyPr/>
        <a:lstStyle/>
        <a:p>
          <a:endParaRPr lang="en-GB"/>
        </a:p>
      </dgm:t>
    </dgm:pt>
    <dgm:pt modelId="{9A44F4DE-8BBC-4DE3-BA2F-F99690A9E2A0}">
      <dgm:prSet custT="1"/>
      <dgm:spPr/>
      <dgm:t>
        <a:bodyPr/>
        <a:lstStyle/>
        <a:p>
          <a:r>
            <a:rPr lang="en-GB" sz="1800" dirty="0" smtClean="0"/>
            <a:t>U.S. Cigarette Consumption Falls 14% Since 2008, but Prices Rise 30%</a:t>
          </a:r>
          <a:endParaRPr lang="en-GB" sz="1800" dirty="0"/>
        </a:p>
      </dgm:t>
    </dgm:pt>
    <dgm:pt modelId="{996C3FBC-4EE0-4513-A2C0-0C69EC1B433A}" type="parTrans" cxnId="{120A2D99-B720-421F-A123-87D2BE1331E9}">
      <dgm:prSet/>
      <dgm:spPr/>
      <dgm:t>
        <a:bodyPr/>
        <a:lstStyle/>
        <a:p>
          <a:endParaRPr lang="en-GB"/>
        </a:p>
      </dgm:t>
    </dgm:pt>
    <dgm:pt modelId="{1213E193-463E-4C79-A793-D5707D33DD05}" type="sibTrans" cxnId="{120A2D99-B720-421F-A123-87D2BE1331E9}">
      <dgm:prSet/>
      <dgm:spPr/>
      <dgm:t>
        <a:bodyPr/>
        <a:lstStyle/>
        <a:p>
          <a:endParaRPr lang="en-GB"/>
        </a:p>
      </dgm:t>
    </dgm:pt>
    <dgm:pt modelId="{31E4D548-13CC-4984-9739-D5A41B23B814}" type="pres">
      <dgm:prSet presAssocID="{1AF40123-B089-4EDC-AA67-5E1DB8D96499}" presName="cycleMatrixDiagram" presStyleCnt="0">
        <dgm:presLayoutVars>
          <dgm:chMax val="1"/>
          <dgm:dir/>
          <dgm:animLvl val="lvl"/>
          <dgm:resizeHandles val="exact"/>
        </dgm:presLayoutVars>
      </dgm:prSet>
      <dgm:spPr/>
      <dgm:t>
        <a:bodyPr/>
        <a:lstStyle/>
        <a:p>
          <a:endParaRPr lang="en-GB"/>
        </a:p>
      </dgm:t>
    </dgm:pt>
    <dgm:pt modelId="{2205299A-A7E4-4535-80FB-52D9608ED578}" type="pres">
      <dgm:prSet presAssocID="{1AF40123-B089-4EDC-AA67-5E1DB8D96499}" presName="children" presStyleCnt="0"/>
      <dgm:spPr/>
    </dgm:pt>
    <dgm:pt modelId="{5ED37E79-D18D-449F-98F9-FA44FA31B128}" type="pres">
      <dgm:prSet presAssocID="{1AF40123-B089-4EDC-AA67-5E1DB8D96499}" presName="child1group" presStyleCnt="0"/>
      <dgm:spPr/>
    </dgm:pt>
    <dgm:pt modelId="{8F0CDECF-8626-4915-9BBE-B05BB80AFE51}" type="pres">
      <dgm:prSet presAssocID="{1AF40123-B089-4EDC-AA67-5E1DB8D96499}" presName="child1" presStyleLbl="bgAcc1" presStyleIdx="0" presStyleCnt="4" custScaleX="157104" custScaleY="142127" custLinFactNeighborX="-25594" custLinFactNeighborY="31505"/>
      <dgm:spPr/>
      <dgm:t>
        <a:bodyPr/>
        <a:lstStyle/>
        <a:p>
          <a:endParaRPr lang="en-GB"/>
        </a:p>
      </dgm:t>
    </dgm:pt>
    <dgm:pt modelId="{E907F779-212B-4B95-AAAD-7C5BAE2023B1}" type="pres">
      <dgm:prSet presAssocID="{1AF40123-B089-4EDC-AA67-5E1DB8D96499}" presName="child1Text" presStyleLbl="bgAcc1" presStyleIdx="0" presStyleCnt="4">
        <dgm:presLayoutVars>
          <dgm:bulletEnabled val="1"/>
        </dgm:presLayoutVars>
      </dgm:prSet>
      <dgm:spPr/>
      <dgm:t>
        <a:bodyPr/>
        <a:lstStyle/>
        <a:p>
          <a:endParaRPr lang="en-GB"/>
        </a:p>
      </dgm:t>
    </dgm:pt>
    <dgm:pt modelId="{F732743E-CE7B-45CE-9924-38CD1986534B}" type="pres">
      <dgm:prSet presAssocID="{1AF40123-B089-4EDC-AA67-5E1DB8D96499}" presName="child2group" presStyleCnt="0"/>
      <dgm:spPr/>
    </dgm:pt>
    <dgm:pt modelId="{724547D8-D83F-46CA-8339-99E45C859335}" type="pres">
      <dgm:prSet presAssocID="{1AF40123-B089-4EDC-AA67-5E1DB8D96499}" presName="child2" presStyleLbl="bgAcc1" presStyleIdx="1" presStyleCnt="4" custScaleX="151634" custScaleY="140631" custLinFactNeighborX="30174" custLinFactNeighborY="30757"/>
      <dgm:spPr/>
      <dgm:t>
        <a:bodyPr/>
        <a:lstStyle/>
        <a:p>
          <a:endParaRPr lang="en-GB"/>
        </a:p>
      </dgm:t>
    </dgm:pt>
    <dgm:pt modelId="{A9A89EA1-ADAC-42FA-BA99-0B82F2FAC4B2}" type="pres">
      <dgm:prSet presAssocID="{1AF40123-B089-4EDC-AA67-5E1DB8D96499}" presName="child2Text" presStyleLbl="bgAcc1" presStyleIdx="1" presStyleCnt="4">
        <dgm:presLayoutVars>
          <dgm:bulletEnabled val="1"/>
        </dgm:presLayoutVars>
      </dgm:prSet>
      <dgm:spPr/>
      <dgm:t>
        <a:bodyPr/>
        <a:lstStyle/>
        <a:p>
          <a:endParaRPr lang="en-GB"/>
        </a:p>
      </dgm:t>
    </dgm:pt>
    <dgm:pt modelId="{E8B406A6-124A-4E87-8E69-AF55F696FA87}" type="pres">
      <dgm:prSet presAssocID="{1AF40123-B089-4EDC-AA67-5E1DB8D96499}" presName="child3group" presStyleCnt="0"/>
      <dgm:spPr/>
    </dgm:pt>
    <dgm:pt modelId="{03428784-F644-4DCB-8FCB-4B9AD481166F}" type="pres">
      <dgm:prSet presAssocID="{1AF40123-B089-4EDC-AA67-5E1DB8D96499}" presName="child3" presStyleLbl="bgAcc1" presStyleIdx="2" presStyleCnt="4" custScaleX="154623" custScaleY="146205" custLinFactNeighborX="28680" custLinFactNeighborY="-21791"/>
      <dgm:spPr/>
      <dgm:t>
        <a:bodyPr/>
        <a:lstStyle/>
        <a:p>
          <a:endParaRPr lang="en-GB"/>
        </a:p>
      </dgm:t>
    </dgm:pt>
    <dgm:pt modelId="{31A6D4D9-F6A0-4034-97FC-2F593BA3193A}" type="pres">
      <dgm:prSet presAssocID="{1AF40123-B089-4EDC-AA67-5E1DB8D96499}" presName="child3Text" presStyleLbl="bgAcc1" presStyleIdx="2" presStyleCnt="4">
        <dgm:presLayoutVars>
          <dgm:bulletEnabled val="1"/>
        </dgm:presLayoutVars>
      </dgm:prSet>
      <dgm:spPr/>
      <dgm:t>
        <a:bodyPr/>
        <a:lstStyle/>
        <a:p>
          <a:endParaRPr lang="en-GB"/>
        </a:p>
      </dgm:t>
    </dgm:pt>
    <dgm:pt modelId="{DEC637E6-8685-4E24-B24D-030F46914DF5}" type="pres">
      <dgm:prSet presAssocID="{1AF40123-B089-4EDC-AA67-5E1DB8D96499}" presName="child4group" presStyleCnt="0"/>
      <dgm:spPr/>
    </dgm:pt>
    <dgm:pt modelId="{BDF23EED-45AE-4FDD-A4D3-F1FC3C6DFE6C}" type="pres">
      <dgm:prSet presAssocID="{1AF40123-B089-4EDC-AA67-5E1DB8D96499}" presName="child4" presStyleLbl="bgAcc1" presStyleIdx="3" presStyleCnt="4" custScaleX="154758" custScaleY="149454" custLinFactNeighborX="-26767" custLinFactNeighborY="-20166"/>
      <dgm:spPr/>
      <dgm:t>
        <a:bodyPr/>
        <a:lstStyle/>
        <a:p>
          <a:endParaRPr lang="en-GB"/>
        </a:p>
      </dgm:t>
    </dgm:pt>
    <dgm:pt modelId="{8809A691-7E67-45B3-9C10-6F57BC433883}" type="pres">
      <dgm:prSet presAssocID="{1AF40123-B089-4EDC-AA67-5E1DB8D96499}" presName="child4Text" presStyleLbl="bgAcc1" presStyleIdx="3" presStyleCnt="4">
        <dgm:presLayoutVars>
          <dgm:bulletEnabled val="1"/>
        </dgm:presLayoutVars>
      </dgm:prSet>
      <dgm:spPr/>
      <dgm:t>
        <a:bodyPr/>
        <a:lstStyle/>
        <a:p>
          <a:endParaRPr lang="en-GB"/>
        </a:p>
      </dgm:t>
    </dgm:pt>
    <dgm:pt modelId="{4A7AD3E7-9858-40B1-94E6-2B02E2F4C601}" type="pres">
      <dgm:prSet presAssocID="{1AF40123-B089-4EDC-AA67-5E1DB8D96499}" presName="childPlaceholder" presStyleCnt="0"/>
      <dgm:spPr/>
    </dgm:pt>
    <dgm:pt modelId="{CCB0DCC3-3EC7-440B-8E10-520852092BF4}" type="pres">
      <dgm:prSet presAssocID="{1AF40123-B089-4EDC-AA67-5E1DB8D96499}" presName="circle" presStyleCnt="0"/>
      <dgm:spPr/>
    </dgm:pt>
    <dgm:pt modelId="{087EA636-F1FE-45BE-B85D-900192B7FEA4}" type="pres">
      <dgm:prSet presAssocID="{1AF40123-B089-4EDC-AA67-5E1DB8D96499}" presName="quadrant1" presStyleLbl="node1" presStyleIdx="0" presStyleCnt="4">
        <dgm:presLayoutVars>
          <dgm:chMax val="1"/>
          <dgm:bulletEnabled val="1"/>
        </dgm:presLayoutVars>
      </dgm:prSet>
      <dgm:spPr/>
      <dgm:t>
        <a:bodyPr/>
        <a:lstStyle/>
        <a:p>
          <a:endParaRPr lang="en-GB"/>
        </a:p>
      </dgm:t>
    </dgm:pt>
    <dgm:pt modelId="{C01C950D-3E20-481C-8110-B89DDC45D325}" type="pres">
      <dgm:prSet presAssocID="{1AF40123-B089-4EDC-AA67-5E1DB8D96499}" presName="quadrant2" presStyleLbl="node1" presStyleIdx="1" presStyleCnt="4">
        <dgm:presLayoutVars>
          <dgm:chMax val="1"/>
          <dgm:bulletEnabled val="1"/>
        </dgm:presLayoutVars>
      </dgm:prSet>
      <dgm:spPr/>
      <dgm:t>
        <a:bodyPr/>
        <a:lstStyle/>
        <a:p>
          <a:endParaRPr lang="en-GB"/>
        </a:p>
      </dgm:t>
    </dgm:pt>
    <dgm:pt modelId="{FB4F32A0-2E78-4320-AD6D-CC189C886B09}" type="pres">
      <dgm:prSet presAssocID="{1AF40123-B089-4EDC-AA67-5E1DB8D96499}" presName="quadrant3" presStyleLbl="node1" presStyleIdx="2" presStyleCnt="4">
        <dgm:presLayoutVars>
          <dgm:chMax val="1"/>
          <dgm:bulletEnabled val="1"/>
        </dgm:presLayoutVars>
      </dgm:prSet>
      <dgm:spPr/>
      <dgm:t>
        <a:bodyPr/>
        <a:lstStyle/>
        <a:p>
          <a:endParaRPr lang="en-GB"/>
        </a:p>
      </dgm:t>
    </dgm:pt>
    <dgm:pt modelId="{5A5DA9AD-2104-4925-94F4-E8D166ABAA66}" type="pres">
      <dgm:prSet presAssocID="{1AF40123-B089-4EDC-AA67-5E1DB8D96499}" presName="quadrant4" presStyleLbl="node1" presStyleIdx="3" presStyleCnt="4">
        <dgm:presLayoutVars>
          <dgm:chMax val="1"/>
          <dgm:bulletEnabled val="1"/>
        </dgm:presLayoutVars>
      </dgm:prSet>
      <dgm:spPr/>
      <dgm:t>
        <a:bodyPr/>
        <a:lstStyle/>
        <a:p>
          <a:endParaRPr lang="en-GB"/>
        </a:p>
      </dgm:t>
    </dgm:pt>
    <dgm:pt modelId="{02197102-A1F8-4825-AF99-3FDFEA35FC79}" type="pres">
      <dgm:prSet presAssocID="{1AF40123-B089-4EDC-AA67-5E1DB8D96499}" presName="quadrantPlaceholder" presStyleCnt="0"/>
      <dgm:spPr/>
    </dgm:pt>
    <dgm:pt modelId="{0624B395-0843-47BD-8318-6E8F173CCF3E}" type="pres">
      <dgm:prSet presAssocID="{1AF40123-B089-4EDC-AA67-5E1DB8D96499}" presName="center1" presStyleLbl="fgShp" presStyleIdx="0" presStyleCnt="2"/>
      <dgm:spPr/>
    </dgm:pt>
    <dgm:pt modelId="{4EA92FE8-8B40-43E0-A424-3426E6A7A5BA}" type="pres">
      <dgm:prSet presAssocID="{1AF40123-B089-4EDC-AA67-5E1DB8D96499}" presName="center2" presStyleLbl="fgShp" presStyleIdx="1" presStyleCnt="2"/>
      <dgm:spPr/>
    </dgm:pt>
  </dgm:ptLst>
  <dgm:cxnLst>
    <dgm:cxn modelId="{9A14E4E2-84D2-4BCB-93D1-7D23D77ADCFE}" srcId="{CF432BBE-6A4F-4458-82F1-8996F103869D}" destId="{F96DC4AA-328A-4EE7-97F4-C9CC0F43B044}" srcOrd="0" destOrd="0" parTransId="{12E121D1-078F-4BFE-81E4-B3D050539D49}" sibTransId="{FBBB611A-7D13-4379-AD1A-C1BBBAFB4891}"/>
    <dgm:cxn modelId="{74F80BAC-A7C1-7647-BD24-9F541A7DF779}" type="presOf" srcId="{1AF40123-B089-4EDC-AA67-5E1DB8D96499}" destId="{31E4D548-13CC-4984-9739-D5A41B23B814}" srcOrd="0" destOrd="0" presId="urn:microsoft.com/office/officeart/2005/8/layout/cycle4#1"/>
    <dgm:cxn modelId="{0755FB48-14A3-482F-85EE-D5DDF6C713B1}" srcId="{1AF40123-B089-4EDC-AA67-5E1DB8D96499}" destId="{821AF5F1-9E6D-471D-BDE7-896064DF2C0A}" srcOrd="1" destOrd="0" parTransId="{3E00EA9D-5826-4B73-A255-A301116F7582}" sibTransId="{A2951DD8-9618-4295-A3C7-3DE6D2FDF661}"/>
    <dgm:cxn modelId="{B7F7D535-905B-4F45-B4F4-ECAD2288FC57}" type="presOf" srcId="{9A9DEC2F-8722-4419-9C79-DADDE3989DA5}" destId="{BDF23EED-45AE-4FDD-A4D3-F1FC3C6DFE6C}" srcOrd="0" destOrd="0" presId="urn:microsoft.com/office/officeart/2005/8/layout/cycle4#1"/>
    <dgm:cxn modelId="{120A2D99-B720-421F-A123-87D2BE1331E9}" srcId="{821AF5F1-9E6D-471D-BDE7-896064DF2C0A}" destId="{9A44F4DE-8BBC-4DE3-BA2F-F99690A9E2A0}" srcOrd="1" destOrd="0" parTransId="{996C3FBC-4EE0-4513-A2C0-0C69EC1B433A}" sibTransId="{1213E193-463E-4C79-A793-D5707D33DD05}"/>
    <dgm:cxn modelId="{49A53019-A618-944C-BE40-DA67CDE44859}" type="presOf" srcId="{064E52E5-6D80-4357-A0C8-6481B1A4615B}" destId="{31A6D4D9-F6A0-4034-97FC-2F593BA3193A}" srcOrd="1" destOrd="0" presId="urn:microsoft.com/office/officeart/2005/8/layout/cycle4#1"/>
    <dgm:cxn modelId="{FD401CE7-8780-427F-88B3-8A9809ADFE85}" srcId="{1AF40123-B089-4EDC-AA67-5E1DB8D96499}" destId="{323311B6-1418-4398-AD41-8F5A5D322A65}" srcOrd="3" destOrd="0" parTransId="{D1E6DEEC-C8EF-4559-BED9-D55AC2E94F51}" sibTransId="{706ACEF4-D53F-4965-8A5C-2499B4950C9B}"/>
    <dgm:cxn modelId="{7F778673-A833-452F-9748-35B445F3B14B}" srcId="{B467E281-2A39-4F9E-919A-8401AC285BA5}" destId="{064E52E5-6D80-4357-A0C8-6481B1A4615B}" srcOrd="0" destOrd="0" parTransId="{6704F45D-41FC-4934-BDD5-BC761A792CA7}" sibTransId="{E3D5EC85-7515-464E-807B-8B77C899839F}"/>
    <dgm:cxn modelId="{C8481D93-1FF5-D148-B260-D59CA2387C34}" type="presOf" srcId="{9A44F4DE-8BBC-4DE3-BA2F-F99690A9E2A0}" destId="{A9A89EA1-ADAC-42FA-BA99-0B82F2FAC4B2}" srcOrd="1" destOrd="1" presId="urn:microsoft.com/office/officeart/2005/8/layout/cycle4#1"/>
    <dgm:cxn modelId="{3A2D3EC5-28C3-C640-8914-317C9C0F644C}" type="presOf" srcId="{9C2BADFC-FBCC-42D5-A81B-B9F0DB90BD9B}" destId="{724547D8-D83F-46CA-8339-99E45C859335}" srcOrd="0" destOrd="0" presId="urn:microsoft.com/office/officeart/2005/8/layout/cycle4#1"/>
    <dgm:cxn modelId="{12C8332C-5D12-41A5-89F3-92E172C7C4FD}" srcId="{1AF40123-B089-4EDC-AA67-5E1DB8D96499}" destId="{CF432BBE-6A4F-4458-82F1-8996F103869D}" srcOrd="0" destOrd="0" parTransId="{F03FC652-C4EE-4F28-967B-7F3C4E84EC54}" sibTransId="{7DF38E64-C08E-4998-8492-15D636EAC69A}"/>
    <dgm:cxn modelId="{DB2BC7BA-D6F0-9E49-A79D-849473EFC0B5}" type="presOf" srcId="{9A44F4DE-8BBC-4DE3-BA2F-F99690A9E2A0}" destId="{724547D8-D83F-46CA-8339-99E45C859335}" srcOrd="0" destOrd="1" presId="urn:microsoft.com/office/officeart/2005/8/layout/cycle4#1"/>
    <dgm:cxn modelId="{8A91338F-C5A0-412F-8F28-D4611E9BEF97}" srcId="{1AF40123-B089-4EDC-AA67-5E1DB8D96499}" destId="{B467E281-2A39-4F9E-919A-8401AC285BA5}" srcOrd="2" destOrd="0" parTransId="{E978EDFA-E58A-4E09-8B3A-17295D20704A}" sibTransId="{85A0A27B-AB79-492B-BCBB-EAAFDDF8533C}"/>
    <dgm:cxn modelId="{D75EB398-E072-D04F-A5EE-C1AFF7D28E6B}" type="presOf" srcId="{9A9DEC2F-8722-4419-9C79-DADDE3989DA5}" destId="{8809A691-7E67-45B3-9C10-6F57BC433883}" srcOrd="1" destOrd="0" presId="urn:microsoft.com/office/officeart/2005/8/layout/cycle4#1"/>
    <dgm:cxn modelId="{FA6E3268-229A-7547-80BD-06299701BB65}" type="presOf" srcId="{323311B6-1418-4398-AD41-8F5A5D322A65}" destId="{5A5DA9AD-2104-4925-94F4-E8D166ABAA66}" srcOrd="0" destOrd="0" presId="urn:microsoft.com/office/officeart/2005/8/layout/cycle4#1"/>
    <dgm:cxn modelId="{DDDBC399-F698-FD49-BB2C-0FA8094BDAD5}" type="presOf" srcId="{B467E281-2A39-4F9E-919A-8401AC285BA5}" destId="{FB4F32A0-2E78-4320-AD6D-CC189C886B09}" srcOrd="0" destOrd="0" presId="urn:microsoft.com/office/officeart/2005/8/layout/cycle4#1"/>
    <dgm:cxn modelId="{277B5B36-7B9B-2240-98B4-7B24DFF3792B}" type="presOf" srcId="{F96DC4AA-328A-4EE7-97F4-C9CC0F43B044}" destId="{E907F779-212B-4B95-AAAD-7C5BAE2023B1}" srcOrd="1" destOrd="0" presId="urn:microsoft.com/office/officeart/2005/8/layout/cycle4#1"/>
    <dgm:cxn modelId="{5114EA5D-4E27-F14E-B8C4-24659CDBD7D1}" type="presOf" srcId="{F96DC4AA-328A-4EE7-97F4-C9CC0F43B044}" destId="{8F0CDECF-8626-4915-9BBE-B05BB80AFE51}" srcOrd="0" destOrd="0" presId="urn:microsoft.com/office/officeart/2005/8/layout/cycle4#1"/>
    <dgm:cxn modelId="{3F8F7FB5-EADD-D84F-B735-9D2AAE1EAD46}" type="presOf" srcId="{821AF5F1-9E6D-471D-BDE7-896064DF2C0A}" destId="{C01C950D-3E20-481C-8110-B89DDC45D325}" srcOrd="0" destOrd="0" presId="urn:microsoft.com/office/officeart/2005/8/layout/cycle4#1"/>
    <dgm:cxn modelId="{25502A29-1D65-BF41-8D35-0AFDE75DD7CB}" type="presOf" srcId="{CF432BBE-6A4F-4458-82F1-8996F103869D}" destId="{087EA636-F1FE-45BE-B85D-900192B7FEA4}" srcOrd="0" destOrd="0" presId="urn:microsoft.com/office/officeart/2005/8/layout/cycle4#1"/>
    <dgm:cxn modelId="{89FFEB7F-EC77-4A92-967B-7FA7D74D2F6A}" srcId="{323311B6-1418-4398-AD41-8F5A5D322A65}" destId="{9A9DEC2F-8722-4419-9C79-DADDE3989DA5}" srcOrd="0" destOrd="0" parTransId="{12CD8064-7CC7-4D1B-90E6-CA87C4DBA127}" sibTransId="{DC823CC6-F73E-4BD1-A529-93E75C813F8F}"/>
    <dgm:cxn modelId="{C055A2D0-4FB9-9949-A4ED-47E13CBE6BC6}" type="presOf" srcId="{9C2BADFC-FBCC-42D5-A81B-B9F0DB90BD9B}" destId="{A9A89EA1-ADAC-42FA-BA99-0B82F2FAC4B2}" srcOrd="1" destOrd="0" presId="urn:microsoft.com/office/officeart/2005/8/layout/cycle4#1"/>
    <dgm:cxn modelId="{5100FCC7-4956-D847-82CE-E9DA4586A724}" type="presOf" srcId="{064E52E5-6D80-4357-A0C8-6481B1A4615B}" destId="{03428784-F644-4DCB-8FCB-4B9AD481166F}" srcOrd="0" destOrd="0" presId="urn:microsoft.com/office/officeart/2005/8/layout/cycle4#1"/>
    <dgm:cxn modelId="{6A0DE390-7699-42BE-BE1E-F17375A65D8F}" srcId="{821AF5F1-9E6D-471D-BDE7-896064DF2C0A}" destId="{9C2BADFC-FBCC-42D5-A81B-B9F0DB90BD9B}" srcOrd="0" destOrd="0" parTransId="{0D1B23FE-A316-4719-9F1D-EC0ECCA8D579}" sibTransId="{B342E34F-FAB3-4FE6-AB5F-D9AAF05C2B39}"/>
    <dgm:cxn modelId="{B17C9BF8-36A9-914A-9ADB-8EDA16F533F6}" type="presParOf" srcId="{31E4D548-13CC-4984-9739-D5A41B23B814}" destId="{2205299A-A7E4-4535-80FB-52D9608ED578}" srcOrd="0" destOrd="0" presId="urn:microsoft.com/office/officeart/2005/8/layout/cycle4#1"/>
    <dgm:cxn modelId="{6F19C79E-8DD8-7247-9705-D3EFD5AF468C}" type="presParOf" srcId="{2205299A-A7E4-4535-80FB-52D9608ED578}" destId="{5ED37E79-D18D-449F-98F9-FA44FA31B128}" srcOrd="0" destOrd="0" presId="urn:microsoft.com/office/officeart/2005/8/layout/cycle4#1"/>
    <dgm:cxn modelId="{626C8C85-71D6-5540-82BA-E37CEDE0950B}" type="presParOf" srcId="{5ED37E79-D18D-449F-98F9-FA44FA31B128}" destId="{8F0CDECF-8626-4915-9BBE-B05BB80AFE51}" srcOrd="0" destOrd="0" presId="urn:microsoft.com/office/officeart/2005/8/layout/cycle4#1"/>
    <dgm:cxn modelId="{77DF5C79-4F01-0347-B5DD-97CD5088C2AA}" type="presParOf" srcId="{5ED37E79-D18D-449F-98F9-FA44FA31B128}" destId="{E907F779-212B-4B95-AAAD-7C5BAE2023B1}" srcOrd="1" destOrd="0" presId="urn:microsoft.com/office/officeart/2005/8/layout/cycle4#1"/>
    <dgm:cxn modelId="{85CB0872-E09B-524E-BFDD-55AD912F679A}" type="presParOf" srcId="{2205299A-A7E4-4535-80FB-52D9608ED578}" destId="{F732743E-CE7B-45CE-9924-38CD1986534B}" srcOrd="1" destOrd="0" presId="urn:microsoft.com/office/officeart/2005/8/layout/cycle4#1"/>
    <dgm:cxn modelId="{630625C3-04D9-A846-98E0-22DF41D0A4A0}" type="presParOf" srcId="{F732743E-CE7B-45CE-9924-38CD1986534B}" destId="{724547D8-D83F-46CA-8339-99E45C859335}" srcOrd="0" destOrd="0" presId="urn:microsoft.com/office/officeart/2005/8/layout/cycle4#1"/>
    <dgm:cxn modelId="{1488F8AD-2465-3B4D-BA24-9B29B7F0DDCE}" type="presParOf" srcId="{F732743E-CE7B-45CE-9924-38CD1986534B}" destId="{A9A89EA1-ADAC-42FA-BA99-0B82F2FAC4B2}" srcOrd="1" destOrd="0" presId="urn:microsoft.com/office/officeart/2005/8/layout/cycle4#1"/>
    <dgm:cxn modelId="{3B8AF8A7-1307-3B43-A527-C8891CD04E9A}" type="presParOf" srcId="{2205299A-A7E4-4535-80FB-52D9608ED578}" destId="{E8B406A6-124A-4E87-8E69-AF55F696FA87}" srcOrd="2" destOrd="0" presId="urn:microsoft.com/office/officeart/2005/8/layout/cycle4#1"/>
    <dgm:cxn modelId="{B1FCB47B-5A89-E748-A970-0901687A53B0}" type="presParOf" srcId="{E8B406A6-124A-4E87-8E69-AF55F696FA87}" destId="{03428784-F644-4DCB-8FCB-4B9AD481166F}" srcOrd="0" destOrd="0" presId="urn:microsoft.com/office/officeart/2005/8/layout/cycle4#1"/>
    <dgm:cxn modelId="{2F75B103-0585-7342-9EC9-DB184EB92EFB}" type="presParOf" srcId="{E8B406A6-124A-4E87-8E69-AF55F696FA87}" destId="{31A6D4D9-F6A0-4034-97FC-2F593BA3193A}" srcOrd="1" destOrd="0" presId="urn:microsoft.com/office/officeart/2005/8/layout/cycle4#1"/>
    <dgm:cxn modelId="{39CAEC7D-62AB-6042-8F32-F3AC34B45FBB}" type="presParOf" srcId="{2205299A-A7E4-4535-80FB-52D9608ED578}" destId="{DEC637E6-8685-4E24-B24D-030F46914DF5}" srcOrd="3" destOrd="0" presId="urn:microsoft.com/office/officeart/2005/8/layout/cycle4#1"/>
    <dgm:cxn modelId="{0907DE87-0B96-1A42-9BEF-3C8B3402D7F7}" type="presParOf" srcId="{DEC637E6-8685-4E24-B24D-030F46914DF5}" destId="{BDF23EED-45AE-4FDD-A4D3-F1FC3C6DFE6C}" srcOrd="0" destOrd="0" presId="urn:microsoft.com/office/officeart/2005/8/layout/cycle4#1"/>
    <dgm:cxn modelId="{5F9369AF-90E2-3C41-B860-D0B67209D527}" type="presParOf" srcId="{DEC637E6-8685-4E24-B24D-030F46914DF5}" destId="{8809A691-7E67-45B3-9C10-6F57BC433883}" srcOrd="1" destOrd="0" presId="urn:microsoft.com/office/officeart/2005/8/layout/cycle4#1"/>
    <dgm:cxn modelId="{3EB10E92-53EE-1C4E-B7FC-7E6ABD136D8B}" type="presParOf" srcId="{2205299A-A7E4-4535-80FB-52D9608ED578}" destId="{4A7AD3E7-9858-40B1-94E6-2B02E2F4C601}" srcOrd="4" destOrd="0" presId="urn:microsoft.com/office/officeart/2005/8/layout/cycle4#1"/>
    <dgm:cxn modelId="{B2373306-47A0-0148-8FF0-BEF7D37DE595}" type="presParOf" srcId="{31E4D548-13CC-4984-9739-D5A41B23B814}" destId="{CCB0DCC3-3EC7-440B-8E10-520852092BF4}" srcOrd="1" destOrd="0" presId="urn:microsoft.com/office/officeart/2005/8/layout/cycle4#1"/>
    <dgm:cxn modelId="{3E91AE46-19F7-694E-839A-C9D63C754169}" type="presParOf" srcId="{CCB0DCC3-3EC7-440B-8E10-520852092BF4}" destId="{087EA636-F1FE-45BE-B85D-900192B7FEA4}" srcOrd="0" destOrd="0" presId="urn:microsoft.com/office/officeart/2005/8/layout/cycle4#1"/>
    <dgm:cxn modelId="{2C35278A-7F6F-5E4E-A5A1-BF8021B6969D}" type="presParOf" srcId="{CCB0DCC3-3EC7-440B-8E10-520852092BF4}" destId="{C01C950D-3E20-481C-8110-B89DDC45D325}" srcOrd="1" destOrd="0" presId="urn:microsoft.com/office/officeart/2005/8/layout/cycle4#1"/>
    <dgm:cxn modelId="{6275879B-86C5-FE44-BF96-8D963835E8C0}" type="presParOf" srcId="{CCB0DCC3-3EC7-440B-8E10-520852092BF4}" destId="{FB4F32A0-2E78-4320-AD6D-CC189C886B09}" srcOrd="2" destOrd="0" presId="urn:microsoft.com/office/officeart/2005/8/layout/cycle4#1"/>
    <dgm:cxn modelId="{3D22BBC2-487C-DB42-AA6A-C059C5645C83}" type="presParOf" srcId="{CCB0DCC3-3EC7-440B-8E10-520852092BF4}" destId="{5A5DA9AD-2104-4925-94F4-E8D166ABAA66}" srcOrd="3" destOrd="0" presId="urn:microsoft.com/office/officeart/2005/8/layout/cycle4#1"/>
    <dgm:cxn modelId="{D14ECFA8-BC29-F44B-89DC-9523817B0421}" type="presParOf" srcId="{CCB0DCC3-3EC7-440B-8E10-520852092BF4}" destId="{02197102-A1F8-4825-AF99-3FDFEA35FC79}" srcOrd="4" destOrd="0" presId="urn:microsoft.com/office/officeart/2005/8/layout/cycle4#1"/>
    <dgm:cxn modelId="{AFFD88D1-7D0B-F64A-96A2-30F959CFC6C7}" type="presParOf" srcId="{31E4D548-13CC-4984-9739-D5A41B23B814}" destId="{0624B395-0843-47BD-8318-6E8F173CCF3E}" srcOrd="2" destOrd="0" presId="urn:microsoft.com/office/officeart/2005/8/layout/cycle4#1"/>
    <dgm:cxn modelId="{116B2E5F-A291-164A-AF14-12997A174170}" type="presParOf" srcId="{31E4D548-13CC-4984-9739-D5A41B23B814}" destId="{4EA92FE8-8B40-43E0-A424-3426E6A7A5BA}"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177929-D314-4B52-86D3-E07B85705462}" type="doc">
      <dgm:prSet loTypeId="urn:microsoft.com/office/officeart/2005/8/layout/vList6" loCatId="process" qsTypeId="urn:microsoft.com/office/officeart/2005/8/quickstyle/simple1" qsCatId="simple" csTypeId="urn:microsoft.com/office/officeart/2005/8/colors/accent0_3" csCatId="mainScheme" phldr="1"/>
      <dgm:spPr/>
      <dgm:t>
        <a:bodyPr/>
        <a:lstStyle/>
        <a:p>
          <a:endParaRPr lang="en-GB"/>
        </a:p>
      </dgm:t>
    </dgm:pt>
    <dgm:pt modelId="{6997E3C5-6C9C-4CEF-AC44-A5E21E90D98E}">
      <dgm:prSet phldrT="[Text]"/>
      <dgm:spPr/>
      <dgm:t>
        <a:bodyPr/>
        <a:lstStyle/>
        <a:p>
          <a:r>
            <a:rPr lang="en-US" dirty="0" smtClean="0"/>
            <a:t>Revenue generators</a:t>
          </a:r>
          <a:endParaRPr lang="en-GB" dirty="0"/>
        </a:p>
      </dgm:t>
    </dgm:pt>
    <dgm:pt modelId="{B7313AF6-38EE-43F3-ADE9-12738DB9DCFD}" type="parTrans" cxnId="{8CA06DBA-6D4A-4EFC-B725-796B25001123}">
      <dgm:prSet/>
      <dgm:spPr/>
      <dgm:t>
        <a:bodyPr/>
        <a:lstStyle/>
        <a:p>
          <a:endParaRPr lang="en-GB"/>
        </a:p>
      </dgm:t>
    </dgm:pt>
    <dgm:pt modelId="{70ADCDF3-2437-472F-AFED-018D39D7C951}" type="sibTrans" cxnId="{8CA06DBA-6D4A-4EFC-B725-796B25001123}">
      <dgm:prSet/>
      <dgm:spPr/>
      <dgm:t>
        <a:bodyPr/>
        <a:lstStyle/>
        <a:p>
          <a:endParaRPr lang="en-GB"/>
        </a:p>
      </dgm:t>
    </dgm:pt>
    <dgm:pt modelId="{80A0613E-4BC4-4622-9222-BEAEC5873AC9}">
      <dgm:prSet phldrT="[Text]" custT="1"/>
      <dgm:spPr/>
      <dgm:t>
        <a:bodyPr/>
        <a:lstStyle/>
        <a:p>
          <a:r>
            <a:rPr lang="en-US" sz="1600" dirty="0" smtClean="0"/>
            <a:t>Established brand allows Altria to consolidate its current presence and penetrate new market</a:t>
          </a:r>
          <a:endParaRPr lang="en-GB" sz="1600" dirty="0"/>
        </a:p>
      </dgm:t>
    </dgm:pt>
    <dgm:pt modelId="{1931072D-87FD-4DA3-9913-0FD5E28CAFDA}" type="parTrans" cxnId="{B498FB6B-85E8-4C57-BDA6-8653F56BAE30}">
      <dgm:prSet/>
      <dgm:spPr/>
      <dgm:t>
        <a:bodyPr/>
        <a:lstStyle/>
        <a:p>
          <a:endParaRPr lang="en-GB"/>
        </a:p>
      </dgm:t>
    </dgm:pt>
    <dgm:pt modelId="{CF5A2BA7-E6DC-4215-889E-9C02DE16A06D}" type="sibTrans" cxnId="{B498FB6B-85E8-4C57-BDA6-8653F56BAE30}">
      <dgm:prSet/>
      <dgm:spPr/>
      <dgm:t>
        <a:bodyPr/>
        <a:lstStyle/>
        <a:p>
          <a:endParaRPr lang="en-GB"/>
        </a:p>
      </dgm:t>
    </dgm:pt>
    <dgm:pt modelId="{9CB95121-CA9E-43DA-B580-0BD2B532D105}">
      <dgm:prSet phldrT="[Text]" custT="1"/>
      <dgm:spPr/>
      <dgm:t>
        <a:bodyPr/>
        <a:lstStyle/>
        <a:p>
          <a:r>
            <a:rPr lang="en-US" sz="1600" dirty="0" smtClean="0"/>
            <a:t>Acquisition of UST and John Middleton resulted in strong performance</a:t>
          </a:r>
          <a:endParaRPr lang="en-GB" sz="1600" dirty="0"/>
        </a:p>
      </dgm:t>
    </dgm:pt>
    <dgm:pt modelId="{32892534-26C8-41A2-9EC1-7539D0983256}" type="parTrans" cxnId="{2B2A3144-774A-4F0B-9C6D-90D5B61D73D4}">
      <dgm:prSet/>
      <dgm:spPr/>
      <dgm:t>
        <a:bodyPr/>
        <a:lstStyle/>
        <a:p>
          <a:endParaRPr lang="en-GB"/>
        </a:p>
      </dgm:t>
    </dgm:pt>
    <dgm:pt modelId="{623480F5-9443-43E1-9F76-E8AA7599FC63}" type="sibTrans" cxnId="{2B2A3144-774A-4F0B-9C6D-90D5B61D73D4}">
      <dgm:prSet/>
      <dgm:spPr/>
      <dgm:t>
        <a:bodyPr/>
        <a:lstStyle/>
        <a:p>
          <a:endParaRPr lang="en-GB"/>
        </a:p>
      </dgm:t>
    </dgm:pt>
    <dgm:pt modelId="{71324987-722E-4BA4-A2BA-A0844DF3326E}">
      <dgm:prSet phldrT="[Text]"/>
      <dgm:spPr/>
      <dgm:t>
        <a:bodyPr/>
        <a:lstStyle/>
        <a:p>
          <a:r>
            <a:rPr lang="en-US" dirty="0" smtClean="0"/>
            <a:t>Cost management</a:t>
          </a:r>
          <a:endParaRPr lang="en-GB" dirty="0"/>
        </a:p>
      </dgm:t>
    </dgm:pt>
    <dgm:pt modelId="{E9DB6F55-5510-4C1D-B43F-514ADC113351}" type="parTrans" cxnId="{5838BD8F-C96A-4AF0-95CA-BAB358BD3974}">
      <dgm:prSet/>
      <dgm:spPr/>
      <dgm:t>
        <a:bodyPr/>
        <a:lstStyle/>
        <a:p>
          <a:endParaRPr lang="en-GB"/>
        </a:p>
      </dgm:t>
    </dgm:pt>
    <dgm:pt modelId="{4982E7F2-52DB-4CCA-9D95-1BAE65F2D244}" type="sibTrans" cxnId="{5838BD8F-C96A-4AF0-95CA-BAB358BD3974}">
      <dgm:prSet/>
      <dgm:spPr/>
      <dgm:t>
        <a:bodyPr/>
        <a:lstStyle/>
        <a:p>
          <a:endParaRPr lang="en-GB"/>
        </a:p>
      </dgm:t>
    </dgm:pt>
    <dgm:pt modelId="{5730CB81-C1FA-4DDB-81CF-304D7EB5FAF6}">
      <dgm:prSet phldrT="[Text]" custT="1"/>
      <dgm:spPr/>
      <dgm:t>
        <a:bodyPr/>
        <a:lstStyle/>
        <a:p>
          <a:r>
            <a:rPr lang="en-GB" sz="1600" dirty="0" smtClean="0"/>
            <a:t>Continuously focused on cost reduction and manufacturing optimization program in the recent years.</a:t>
          </a:r>
          <a:endParaRPr lang="en-GB" sz="1600" dirty="0"/>
        </a:p>
      </dgm:t>
    </dgm:pt>
    <dgm:pt modelId="{E88BD0AD-2CC3-46C1-9126-DBEC277ADE33}" type="parTrans" cxnId="{A0DED12A-8CF6-4D85-BADF-8D129F6706AE}">
      <dgm:prSet/>
      <dgm:spPr/>
      <dgm:t>
        <a:bodyPr/>
        <a:lstStyle/>
        <a:p>
          <a:endParaRPr lang="en-GB"/>
        </a:p>
      </dgm:t>
    </dgm:pt>
    <dgm:pt modelId="{D4F429BA-D4E7-494B-A490-F8A174573E2D}" type="sibTrans" cxnId="{A0DED12A-8CF6-4D85-BADF-8D129F6706AE}">
      <dgm:prSet/>
      <dgm:spPr/>
      <dgm:t>
        <a:bodyPr/>
        <a:lstStyle/>
        <a:p>
          <a:endParaRPr lang="en-GB"/>
        </a:p>
      </dgm:t>
    </dgm:pt>
    <dgm:pt modelId="{D2BE35B3-2B00-47E8-A36F-1141D911C019}">
      <dgm:prSet phldrT="[Text]" custT="1"/>
      <dgm:spPr/>
      <dgm:t>
        <a:bodyPr/>
        <a:lstStyle/>
        <a:p>
          <a:r>
            <a:rPr lang="en-GB" sz="1600" dirty="0" smtClean="0"/>
            <a:t>Generated approximately $300 million in UST integration cost savings as of December 2010</a:t>
          </a:r>
          <a:endParaRPr lang="en-GB" sz="1600" dirty="0"/>
        </a:p>
      </dgm:t>
    </dgm:pt>
    <dgm:pt modelId="{B09195B9-BF21-43F8-ACDE-1A3810A7291E}" type="parTrans" cxnId="{F75C9A2E-5AC4-4C6F-B54F-9D710896EC9B}">
      <dgm:prSet/>
      <dgm:spPr/>
      <dgm:t>
        <a:bodyPr/>
        <a:lstStyle/>
        <a:p>
          <a:endParaRPr lang="en-GB"/>
        </a:p>
      </dgm:t>
    </dgm:pt>
    <dgm:pt modelId="{9DC9FA72-A3F4-44A0-A648-51411ABB6705}" type="sibTrans" cxnId="{F75C9A2E-5AC4-4C6F-B54F-9D710896EC9B}">
      <dgm:prSet/>
      <dgm:spPr/>
      <dgm:t>
        <a:bodyPr/>
        <a:lstStyle/>
        <a:p>
          <a:endParaRPr lang="en-GB"/>
        </a:p>
      </dgm:t>
    </dgm:pt>
    <dgm:pt modelId="{5D49BE7A-399E-4758-A1DE-021212C9386C}">
      <dgm:prSet phldrT="[Text]" custT="1"/>
      <dgm:spPr/>
      <dgm:t>
        <a:bodyPr/>
        <a:lstStyle/>
        <a:p>
          <a:r>
            <a:rPr lang="en-US" sz="1600" dirty="0" smtClean="0"/>
            <a:t>Strong market position gives tremendous bargaining power</a:t>
          </a:r>
          <a:endParaRPr lang="en-GB" sz="1600" dirty="0"/>
        </a:p>
      </dgm:t>
    </dgm:pt>
    <dgm:pt modelId="{B7BFF672-55E8-4FDE-A6C3-91C4969C4B5C}" type="parTrans" cxnId="{DE64878C-87AE-4377-8179-93772E86F724}">
      <dgm:prSet/>
      <dgm:spPr/>
      <dgm:t>
        <a:bodyPr/>
        <a:lstStyle/>
        <a:p>
          <a:endParaRPr lang="en-GB"/>
        </a:p>
      </dgm:t>
    </dgm:pt>
    <dgm:pt modelId="{0A63927A-AA62-4E95-802D-7634BCE48C2F}" type="sibTrans" cxnId="{DE64878C-87AE-4377-8179-93772E86F724}">
      <dgm:prSet/>
      <dgm:spPr/>
      <dgm:t>
        <a:bodyPr/>
        <a:lstStyle/>
        <a:p>
          <a:endParaRPr lang="en-GB"/>
        </a:p>
      </dgm:t>
    </dgm:pt>
    <dgm:pt modelId="{0080FC55-F270-4C36-B077-0FBEEAEA1C91}">
      <dgm:prSet custT="1"/>
      <dgm:spPr/>
      <dgm:t>
        <a:bodyPr/>
        <a:lstStyle/>
        <a:p>
          <a:r>
            <a:rPr lang="en-US" sz="1600" dirty="0" smtClean="0"/>
            <a:t>Effective cost savings will continue to increase profitability </a:t>
          </a:r>
          <a:endParaRPr lang="en-GB" sz="1600" dirty="0"/>
        </a:p>
      </dgm:t>
    </dgm:pt>
    <dgm:pt modelId="{6182870C-6A02-4AC1-AD63-CFEB401FB9C4}" type="parTrans" cxnId="{5E7F4507-0C92-4E08-B223-98823A1221DA}">
      <dgm:prSet/>
      <dgm:spPr/>
      <dgm:t>
        <a:bodyPr/>
        <a:lstStyle/>
        <a:p>
          <a:endParaRPr lang="en-GB"/>
        </a:p>
      </dgm:t>
    </dgm:pt>
    <dgm:pt modelId="{21C3CD65-BDD1-4E29-9012-CA809DD41DC5}" type="sibTrans" cxnId="{5E7F4507-0C92-4E08-B223-98823A1221DA}">
      <dgm:prSet/>
      <dgm:spPr/>
      <dgm:t>
        <a:bodyPr/>
        <a:lstStyle/>
        <a:p>
          <a:endParaRPr lang="en-GB"/>
        </a:p>
      </dgm:t>
    </dgm:pt>
    <dgm:pt modelId="{88B34665-118A-4CB9-9AEA-EC4F1D95876F}">
      <dgm:prSet/>
      <dgm:spPr/>
      <dgm:t>
        <a:bodyPr/>
        <a:lstStyle/>
        <a:p>
          <a:r>
            <a:rPr lang="en-US" dirty="0" smtClean="0"/>
            <a:t>Capture new trends through innovation and acquisition </a:t>
          </a:r>
          <a:endParaRPr lang="en-GB" dirty="0"/>
        </a:p>
      </dgm:t>
    </dgm:pt>
    <dgm:pt modelId="{12C11BB9-692F-417C-BF30-8D013BAC84FB}" type="parTrans" cxnId="{C8DB8A9C-9E8F-40BF-812D-DD87556ADBBC}">
      <dgm:prSet/>
      <dgm:spPr/>
      <dgm:t>
        <a:bodyPr/>
        <a:lstStyle/>
        <a:p>
          <a:endParaRPr lang="en-GB"/>
        </a:p>
      </dgm:t>
    </dgm:pt>
    <dgm:pt modelId="{D7F968D8-1141-42B6-9C97-F9BF54A35D76}" type="sibTrans" cxnId="{C8DB8A9C-9E8F-40BF-812D-DD87556ADBBC}">
      <dgm:prSet/>
      <dgm:spPr/>
      <dgm:t>
        <a:bodyPr/>
        <a:lstStyle/>
        <a:p>
          <a:endParaRPr lang="en-GB"/>
        </a:p>
      </dgm:t>
    </dgm:pt>
    <dgm:pt modelId="{CAFBADC3-7355-4E05-8E72-3E52CC9F4C2A}">
      <dgm:prSet/>
      <dgm:spPr/>
      <dgm:t>
        <a:bodyPr/>
        <a:lstStyle/>
        <a:p>
          <a:endParaRPr lang="en-GB" sz="1400" dirty="0"/>
        </a:p>
      </dgm:t>
    </dgm:pt>
    <dgm:pt modelId="{3CC6F1E4-6A52-4622-B75B-52EA0F6552E7}" type="parTrans" cxnId="{5FA3E6EE-4C20-438F-A743-D03C8A535F4C}">
      <dgm:prSet/>
      <dgm:spPr/>
      <dgm:t>
        <a:bodyPr/>
        <a:lstStyle/>
        <a:p>
          <a:endParaRPr lang="en-GB"/>
        </a:p>
      </dgm:t>
    </dgm:pt>
    <dgm:pt modelId="{4A426117-A085-4FE3-BCD5-83060D4C1146}" type="sibTrans" cxnId="{5FA3E6EE-4C20-438F-A743-D03C8A535F4C}">
      <dgm:prSet/>
      <dgm:spPr/>
      <dgm:t>
        <a:bodyPr/>
        <a:lstStyle/>
        <a:p>
          <a:endParaRPr lang="en-GB"/>
        </a:p>
      </dgm:t>
    </dgm:pt>
    <dgm:pt modelId="{A38F2114-BACB-4C1C-B5FB-9C0181185609}">
      <dgm:prSet custT="1"/>
      <dgm:spPr/>
      <dgm:t>
        <a:bodyPr/>
        <a:lstStyle/>
        <a:p>
          <a:r>
            <a:rPr lang="en-GB" sz="1600" dirty="0" smtClean="0"/>
            <a:t>Altria Services will develop new products to capture more consumers</a:t>
          </a:r>
          <a:endParaRPr lang="en-GB" sz="1600" dirty="0"/>
        </a:p>
      </dgm:t>
    </dgm:pt>
    <dgm:pt modelId="{563374FE-95FF-4A93-85CC-8AC30A495897}" type="parTrans" cxnId="{4CBAD079-2F9E-4B31-B8EC-0C11CEF6490F}">
      <dgm:prSet/>
      <dgm:spPr/>
      <dgm:t>
        <a:bodyPr/>
        <a:lstStyle/>
        <a:p>
          <a:endParaRPr lang="en-GB"/>
        </a:p>
      </dgm:t>
    </dgm:pt>
    <dgm:pt modelId="{F9F50780-8180-44BE-B68F-688811F78023}" type="sibTrans" cxnId="{4CBAD079-2F9E-4B31-B8EC-0C11CEF6490F}">
      <dgm:prSet/>
      <dgm:spPr/>
      <dgm:t>
        <a:bodyPr/>
        <a:lstStyle/>
        <a:p>
          <a:endParaRPr lang="en-GB"/>
        </a:p>
      </dgm:t>
    </dgm:pt>
    <dgm:pt modelId="{405CAA40-BE46-448A-9DBD-760F4CF15509}">
      <dgm:prSet custT="1"/>
      <dgm:spPr/>
      <dgm:t>
        <a:bodyPr/>
        <a:lstStyle/>
        <a:p>
          <a:r>
            <a:rPr lang="en-US" sz="1600" dirty="0" smtClean="0"/>
            <a:t>Acquisition of UST has led to brand value leverage and market penetration in smokeless tobacco products. </a:t>
          </a:r>
          <a:endParaRPr lang="en-GB" sz="1600" dirty="0"/>
        </a:p>
      </dgm:t>
    </dgm:pt>
    <dgm:pt modelId="{80852D0D-8BA5-416A-9012-572EE8A9F68D}" type="parTrans" cxnId="{C9AC9770-BA51-485A-8614-8CE43F2ECE6B}">
      <dgm:prSet/>
      <dgm:spPr/>
      <dgm:t>
        <a:bodyPr/>
        <a:lstStyle/>
        <a:p>
          <a:endParaRPr lang="en-GB"/>
        </a:p>
      </dgm:t>
    </dgm:pt>
    <dgm:pt modelId="{B24E6123-A426-4FE0-A687-005346140C29}" type="sibTrans" cxnId="{C9AC9770-BA51-485A-8614-8CE43F2ECE6B}">
      <dgm:prSet/>
      <dgm:spPr/>
      <dgm:t>
        <a:bodyPr/>
        <a:lstStyle/>
        <a:p>
          <a:endParaRPr lang="en-GB"/>
        </a:p>
      </dgm:t>
    </dgm:pt>
    <dgm:pt modelId="{05B0EBCB-89B5-4609-AB8B-653AE1D4F3D6}" type="pres">
      <dgm:prSet presAssocID="{D7177929-D314-4B52-86D3-E07B85705462}" presName="Name0" presStyleCnt="0">
        <dgm:presLayoutVars>
          <dgm:dir/>
          <dgm:animLvl val="lvl"/>
          <dgm:resizeHandles/>
        </dgm:presLayoutVars>
      </dgm:prSet>
      <dgm:spPr/>
      <dgm:t>
        <a:bodyPr/>
        <a:lstStyle/>
        <a:p>
          <a:endParaRPr lang="en-GB"/>
        </a:p>
      </dgm:t>
    </dgm:pt>
    <dgm:pt modelId="{9F3A66BB-A4EB-4156-81E1-683FDD984275}" type="pres">
      <dgm:prSet presAssocID="{6997E3C5-6C9C-4CEF-AC44-A5E21E90D98E}" presName="linNode" presStyleCnt="0"/>
      <dgm:spPr/>
    </dgm:pt>
    <dgm:pt modelId="{25F76A06-1FFD-4FE6-9AFA-03B4884C8957}" type="pres">
      <dgm:prSet presAssocID="{6997E3C5-6C9C-4CEF-AC44-A5E21E90D98E}" presName="parentShp" presStyleLbl="node1" presStyleIdx="0" presStyleCnt="3" custScaleX="74776" custScaleY="63864" custLinFactNeighborX="-1339" custLinFactNeighborY="790">
        <dgm:presLayoutVars>
          <dgm:bulletEnabled val="1"/>
        </dgm:presLayoutVars>
      </dgm:prSet>
      <dgm:spPr/>
      <dgm:t>
        <a:bodyPr/>
        <a:lstStyle/>
        <a:p>
          <a:endParaRPr lang="en-GB"/>
        </a:p>
      </dgm:t>
    </dgm:pt>
    <dgm:pt modelId="{D80C9DFF-C4A0-48E7-B8E0-8EC71E47650B}" type="pres">
      <dgm:prSet presAssocID="{6997E3C5-6C9C-4CEF-AC44-A5E21E90D98E}" presName="childShp" presStyleLbl="bgAccFollowNode1" presStyleIdx="0" presStyleCnt="3" custScaleX="116816" custScaleY="130848">
        <dgm:presLayoutVars>
          <dgm:bulletEnabled val="1"/>
        </dgm:presLayoutVars>
      </dgm:prSet>
      <dgm:spPr/>
      <dgm:t>
        <a:bodyPr/>
        <a:lstStyle/>
        <a:p>
          <a:endParaRPr lang="en-GB"/>
        </a:p>
      </dgm:t>
    </dgm:pt>
    <dgm:pt modelId="{9B2D04DB-D25B-4496-9E4B-3BB5DFF1ACAA}" type="pres">
      <dgm:prSet presAssocID="{70ADCDF3-2437-472F-AFED-018D39D7C951}" presName="spacing" presStyleCnt="0"/>
      <dgm:spPr/>
    </dgm:pt>
    <dgm:pt modelId="{CFD03DD9-46E8-4077-8DB7-C40EDDDD739C}" type="pres">
      <dgm:prSet presAssocID="{71324987-722E-4BA4-A2BA-A0844DF3326E}" presName="linNode" presStyleCnt="0"/>
      <dgm:spPr/>
    </dgm:pt>
    <dgm:pt modelId="{FF71FF05-F794-4367-A941-4CF8D74F7796}" type="pres">
      <dgm:prSet presAssocID="{71324987-722E-4BA4-A2BA-A0844DF3326E}" presName="parentShp" presStyleLbl="node1" presStyleIdx="1" presStyleCnt="3" custScaleX="75901" custScaleY="61860">
        <dgm:presLayoutVars>
          <dgm:bulletEnabled val="1"/>
        </dgm:presLayoutVars>
      </dgm:prSet>
      <dgm:spPr/>
      <dgm:t>
        <a:bodyPr/>
        <a:lstStyle/>
        <a:p>
          <a:endParaRPr lang="en-GB"/>
        </a:p>
      </dgm:t>
    </dgm:pt>
    <dgm:pt modelId="{AF93AD38-174B-4D41-8CFB-4D12A5D876AC}" type="pres">
      <dgm:prSet presAssocID="{71324987-722E-4BA4-A2BA-A0844DF3326E}" presName="childShp" presStyleLbl="bgAccFollowNode1" presStyleIdx="1" presStyleCnt="3" custScaleX="118199" custScaleY="156994" custLinFactNeighborX="1039" custLinFactNeighborY="3333">
        <dgm:presLayoutVars>
          <dgm:bulletEnabled val="1"/>
        </dgm:presLayoutVars>
      </dgm:prSet>
      <dgm:spPr/>
      <dgm:t>
        <a:bodyPr/>
        <a:lstStyle/>
        <a:p>
          <a:endParaRPr lang="en-GB"/>
        </a:p>
      </dgm:t>
    </dgm:pt>
    <dgm:pt modelId="{AEB9F222-AC47-405F-9F85-0FFDC23FFFB9}" type="pres">
      <dgm:prSet presAssocID="{4982E7F2-52DB-4CCA-9D95-1BAE65F2D244}" presName="spacing" presStyleCnt="0"/>
      <dgm:spPr/>
    </dgm:pt>
    <dgm:pt modelId="{3BA22FA6-AAB3-48F6-91FF-2256BBA91572}" type="pres">
      <dgm:prSet presAssocID="{88B34665-118A-4CB9-9AEA-EC4F1D95876F}" presName="linNode" presStyleCnt="0"/>
      <dgm:spPr/>
    </dgm:pt>
    <dgm:pt modelId="{B2569FD7-4493-4524-93B0-CD49916F8A0C}" type="pres">
      <dgm:prSet presAssocID="{88B34665-118A-4CB9-9AEA-EC4F1D95876F}" presName="parentShp" presStyleLbl="node1" presStyleIdx="2" presStyleCnt="3" custScaleX="77446" custScaleY="74545" custLinFactNeighborX="-82" custLinFactNeighborY="-3209">
        <dgm:presLayoutVars>
          <dgm:bulletEnabled val="1"/>
        </dgm:presLayoutVars>
      </dgm:prSet>
      <dgm:spPr/>
      <dgm:t>
        <a:bodyPr/>
        <a:lstStyle/>
        <a:p>
          <a:endParaRPr lang="en-GB"/>
        </a:p>
      </dgm:t>
    </dgm:pt>
    <dgm:pt modelId="{2C6B141D-AC75-4694-9BDC-CDFE40F7BAA3}" type="pres">
      <dgm:prSet presAssocID="{88B34665-118A-4CB9-9AEA-EC4F1D95876F}" presName="childShp" presStyleLbl="bgAccFollowNode1" presStyleIdx="2" presStyleCnt="3" custScaleX="118929" custScaleY="127658" custLinFactNeighborX="4651" custLinFactNeighborY="-6996">
        <dgm:presLayoutVars>
          <dgm:bulletEnabled val="1"/>
        </dgm:presLayoutVars>
      </dgm:prSet>
      <dgm:spPr/>
      <dgm:t>
        <a:bodyPr/>
        <a:lstStyle/>
        <a:p>
          <a:endParaRPr lang="en-GB"/>
        </a:p>
      </dgm:t>
    </dgm:pt>
  </dgm:ptLst>
  <dgm:cxnLst>
    <dgm:cxn modelId="{8CA06DBA-6D4A-4EFC-B725-796B25001123}" srcId="{D7177929-D314-4B52-86D3-E07B85705462}" destId="{6997E3C5-6C9C-4CEF-AC44-A5E21E90D98E}" srcOrd="0" destOrd="0" parTransId="{B7313AF6-38EE-43F3-ADE9-12738DB9DCFD}" sibTransId="{70ADCDF3-2437-472F-AFED-018D39D7C951}"/>
    <dgm:cxn modelId="{4CBAD079-2F9E-4B31-B8EC-0C11CEF6490F}" srcId="{88B34665-118A-4CB9-9AEA-EC4F1D95876F}" destId="{A38F2114-BACB-4C1C-B5FB-9C0181185609}" srcOrd="1" destOrd="0" parTransId="{563374FE-95FF-4A93-85CC-8AC30A495897}" sibTransId="{F9F50780-8180-44BE-B68F-688811F78023}"/>
    <dgm:cxn modelId="{09EBD209-08F3-434D-99C5-7DDFE2846B7E}" type="presOf" srcId="{D2BE35B3-2B00-47E8-A36F-1141D911C019}" destId="{AF93AD38-174B-4D41-8CFB-4D12A5D876AC}" srcOrd="0" destOrd="1" presId="urn:microsoft.com/office/officeart/2005/8/layout/vList6"/>
    <dgm:cxn modelId="{4BBF2952-909D-9444-BBB8-F15E17BC5A64}" type="presOf" srcId="{71324987-722E-4BA4-A2BA-A0844DF3326E}" destId="{FF71FF05-F794-4367-A941-4CF8D74F7796}" srcOrd="0" destOrd="0" presId="urn:microsoft.com/office/officeart/2005/8/layout/vList6"/>
    <dgm:cxn modelId="{5E7F4507-0C92-4E08-B223-98823A1221DA}" srcId="{71324987-722E-4BA4-A2BA-A0844DF3326E}" destId="{0080FC55-F270-4C36-B077-0FBEEAEA1C91}" srcOrd="2" destOrd="0" parTransId="{6182870C-6A02-4AC1-AD63-CFEB401FB9C4}" sibTransId="{21C3CD65-BDD1-4E29-9012-CA809DD41DC5}"/>
    <dgm:cxn modelId="{5D78C964-504C-424B-B792-D44C196E6AF6}" type="presOf" srcId="{0080FC55-F270-4C36-B077-0FBEEAEA1C91}" destId="{AF93AD38-174B-4D41-8CFB-4D12A5D876AC}" srcOrd="0" destOrd="2" presId="urn:microsoft.com/office/officeart/2005/8/layout/vList6"/>
    <dgm:cxn modelId="{F75C9A2E-5AC4-4C6F-B54F-9D710896EC9B}" srcId="{71324987-722E-4BA4-A2BA-A0844DF3326E}" destId="{D2BE35B3-2B00-47E8-A36F-1141D911C019}" srcOrd="1" destOrd="0" parTransId="{B09195B9-BF21-43F8-ACDE-1A3810A7291E}" sibTransId="{9DC9FA72-A3F4-44A0-A648-51411ABB6705}"/>
    <dgm:cxn modelId="{20711BED-A71D-4A4A-B1F1-C57606986539}" type="presOf" srcId="{9CB95121-CA9E-43DA-B580-0BD2B532D105}" destId="{D80C9DFF-C4A0-48E7-B8E0-8EC71E47650B}" srcOrd="0" destOrd="1" presId="urn:microsoft.com/office/officeart/2005/8/layout/vList6"/>
    <dgm:cxn modelId="{5838BD8F-C96A-4AF0-95CA-BAB358BD3974}" srcId="{D7177929-D314-4B52-86D3-E07B85705462}" destId="{71324987-722E-4BA4-A2BA-A0844DF3326E}" srcOrd="1" destOrd="0" parTransId="{E9DB6F55-5510-4C1D-B43F-514ADC113351}" sibTransId="{4982E7F2-52DB-4CCA-9D95-1BAE65F2D244}"/>
    <dgm:cxn modelId="{C9AC9770-BA51-485A-8614-8CE43F2ECE6B}" srcId="{88B34665-118A-4CB9-9AEA-EC4F1D95876F}" destId="{405CAA40-BE46-448A-9DBD-760F4CF15509}" srcOrd="2" destOrd="0" parTransId="{80852D0D-8BA5-416A-9012-572EE8A9F68D}" sibTransId="{B24E6123-A426-4FE0-A687-005346140C29}"/>
    <dgm:cxn modelId="{5FA3E6EE-4C20-438F-A743-D03C8A535F4C}" srcId="{88B34665-118A-4CB9-9AEA-EC4F1D95876F}" destId="{CAFBADC3-7355-4E05-8E72-3E52CC9F4C2A}" srcOrd="0" destOrd="0" parTransId="{3CC6F1E4-6A52-4622-B75B-52EA0F6552E7}" sibTransId="{4A426117-A085-4FE3-BCD5-83060D4C1146}"/>
    <dgm:cxn modelId="{A29FADB1-223E-4941-A7B3-93C218E3FAC3}" type="presOf" srcId="{CAFBADC3-7355-4E05-8E72-3E52CC9F4C2A}" destId="{2C6B141D-AC75-4694-9BDC-CDFE40F7BAA3}" srcOrd="0" destOrd="0" presId="urn:microsoft.com/office/officeart/2005/8/layout/vList6"/>
    <dgm:cxn modelId="{C2BE1017-14B6-0642-AAEF-16742B6575B4}" type="presOf" srcId="{5730CB81-C1FA-4DDB-81CF-304D7EB5FAF6}" destId="{AF93AD38-174B-4D41-8CFB-4D12A5D876AC}" srcOrd="0" destOrd="0" presId="urn:microsoft.com/office/officeart/2005/8/layout/vList6"/>
    <dgm:cxn modelId="{3F0E5A4E-BBE9-FC46-B612-33CE96C756EE}" type="presOf" srcId="{88B34665-118A-4CB9-9AEA-EC4F1D95876F}" destId="{B2569FD7-4493-4524-93B0-CD49916F8A0C}" srcOrd="0" destOrd="0" presId="urn:microsoft.com/office/officeart/2005/8/layout/vList6"/>
    <dgm:cxn modelId="{D574232A-4792-7D42-AA5B-F6395B85EA89}" type="presOf" srcId="{6997E3C5-6C9C-4CEF-AC44-A5E21E90D98E}" destId="{25F76A06-1FFD-4FE6-9AFA-03B4884C8957}" srcOrd="0" destOrd="0" presId="urn:microsoft.com/office/officeart/2005/8/layout/vList6"/>
    <dgm:cxn modelId="{DE3F227E-7FEE-4440-9B66-FD36025F1413}" type="presOf" srcId="{D7177929-D314-4B52-86D3-E07B85705462}" destId="{05B0EBCB-89B5-4609-AB8B-653AE1D4F3D6}" srcOrd="0" destOrd="0" presId="urn:microsoft.com/office/officeart/2005/8/layout/vList6"/>
    <dgm:cxn modelId="{C8DB8A9C-9E8F-40BF-812D-DD87556ADBBC}" srcId="{D7177929-D314-4B52-86D3-E07B85705462}" destId="{88B34665-118A-4CB9-9AEA-EC4F1D95876F}" srcOrd="2" destOrd="0" parTransId="{12C11BB9-692F-417C-BF30-8D013BAC84FB}" sibTransId="{D7F968D8-1141-42B6-9C97-F9BF54A35D76}"/>
    <dgm:cxn modelId="{232DC34A-18AF-C445-85B0-C59A4CF0ED19}" type="presOf" srcId="{5D49BE7A-399E-4758-A1DE-021212C9386C}" destId="{D80C9DFF-C4A0-48E7-B8E0-8EC71E47650B}" srcOrd="0" destOrd="2" presId="urn:microsoft.com/office/officeart/2005/8/layout/vList6"/>
    <dgm:cxn modelId="{B498FB6B-85E8-4C57-BDA6-8653F56BAE30}" srcId="{6997E3C5-6C9C-4CEF-AC44-A5E21E90D98E}" destId="{80A0613E-4BC4-4622-9222-BEAEC5873AC9}" srcOrd="0" destOrd="0" parTransId="{1931072D-87FD-4DA3-9913-0FD5E28CAFDA}" sibTransId="{CF5A2BA7-E6DC-4215-889E-9C02DE16A06D}"/>
    <dgm:cxn modelId="{2B2A3144-774A-4F0B-9C6D-90D5B61D73D4}" srcId="{6997E3C5-6C9C-4CEF-AC44-A5E21E90D98E}" destId="{9CB95121-CA9E-43DA-B580-0BD2B532D105}" srcOrd="1" destOrd="0" parTransId="{32892534-26C8-41A2-9EC1-7539D0983256}" sibTransId="{623480F5-9443-43E1-9F76-E8AA7599FC63}"/>
    <dgm:cxn modelId="{8A560F6A-0080-2D4A-B554-7822FB3F634E}" type="presOf" srcId="{A38F2114-BACB-4C1C-B5FB-9C0181185609}" destId="{2C6B141D-AC75-4694-9BDC-CDFE40F7BAA3}" srcOrd="0" destOrd="1" presId="urn:microsoft.com/office/officeart/2005/8/layout/vList6"/>
    <dgm:cxn modelId="{DE64878C-87AE-4377-8179-93772E86F724}" srcId="{6997E3C5-6C9C-4CEF-AC44-A5E21E90D98E}" destId="{5D49BE7A-399E-4758-A1DE-021212C9386C}" srcOrd="2" destOrd="0" parTransId="{B7BFF672-55E8-4FDE-A6C3-91C4969C4B5C}" sibTransId="{0A63927A-AA62-4E95-802D-7634BCE48C2F}"/>
    <dgm:cxn modelId="{21AE2A62-4329-AB40-94D2-913E340554F0}" type="presOf" srcId="{405CAA40-BE46-448A-9DBD-760F4CF15509}" destId="{2C6B141D-AC75-4694-9BDC-CDFE40F7BAA3}" srcOrd="0" destOrd="2" presId="urn:microsoft.com/office/officeart/2005/8/layout/vList6"/>
    <dgm:cxn modelId="{A0DED12A-8CF6-4D85-BADF-8D129F6706AE}" srcId="{71324987-722E-4BA4-A2BA-A0844DF3326E}" destId="{5730CB81-C1FA-4DDB-81CF-304D7EB5FAF6}" srcOrd="0" destOrd="0" parTransId="{E88BD0AD-2CC3-46C1-9126-DBEC277ADE33}" sibTransId="{D4F429BA-D4E7-494B-A490-F8A174573E2D}"/>
    <dgm:cxn modelId="{D1F6472B-611F-514B-A82B-8D640B60C619}" type="presOf" srcId="{80A0613E-4BC4-4622-9222-BEAEC5873AC9}" destId="{D80C9DFF-C4A0-48E7-B8E0-8EC71E47650B}" srcOrd="0" destOrd="0" presId="urn:microsoft.com/office/officeart/2005/8/layout/vList6"/>
    <dgm:cxn modelId="{066FBF90-213E-E940-9CEB-298DFC9B3329}" type="presParOf" srcId="{05B0EBCB-89B5-4609-AB8B-653AE1D4F3D6}" destId="{9F3A66BB-A4EB-4156-81E1-683FDD984275}" srcOrd="0" destOrd="0" presId="urn:microsoft.com/office/officeart/2005/8/layout/vList6"/>
    <dgm:cxn modelId="{B16D852D-22D3-4949-9B3B-5DD051A688E5}" type="presParOf" srcId="{9F3A66BB-A4EB-4156-81E1-683FDD984275}" destId="{25F76A06-1FFD-4FE6-9AFA-03B4884C8957}" srcOrd="0" destOrd="0" presId="urn:microsoft.com/office/officeart/2005/8/layout/vList6"/>
    <dgm:cxn modelId="{16BDBBFD-1B15-3B4C-AF9A-14FDCCF20497}" type="presParOf" srcId="{9F3A66BB-A4EB-4156-81E1-683FDD984275}" destId="{D80C9DFF-C4A0-48E7-B8E0-8EC71E47650B}" srcOrd="1" destOrd="0" presId="urn:microsoft.com/office/officeart/2005/8/layout/vList6"/>
    <dgm:cxn modelId="{69291CB3-0B18-EB4F-BC1F-6712715AC9F6}" type="presParOf" srcId="{05B0EBCB-89B5-4609-AB8B-653AE1D4F3D6}" destId="{9B2D04DB-D25B-4496-9E4B-3BB5DFF1ACAA}" srcOrd="1" destOrd="0" presId="urn:microsoft.com/office/officeart/2005/8/layout/vList6"/>
    <dgm:cxn modelId="{402B0206-1781-DC4D-B400-CC7E4F439021}" type="presParOf" srcId="{05B0EBCB-89B5-4609-AB8B-653AE1D4F3D6}" destId="{CFD03DD9-46E8-4077-8DB7-C40EDDDD739C}" srcOrd="2" destOrd="0" presId="urn:microsoft.com/office/officeart/2005/8/layout/vList6"/>
    <dgm:cxn modelId="{925706CA-5294-5E46-99B7-FD837DF494E9}" type="presParOf" srcId="{CFD03DD9-46E8-4077-8DB7-C40EDDDD739C}" destId="{FF71FF05-F794-4367-A941-4CF8D74F7796}" srcOrd="0" destOrd="0" presId="urn:microsoft.com/office/officeart/2005/8/layout/vList6"/>
    <dgm:cxn modelId="{2ECA7798-862B-C042-8199-8BE0B1128553}" type="presParOf" srcId="{CFD03DD9-46E8-4077-8DB7-C40EDDDD739C}" destId="{AF93AD38-174B-4D41-8CFB-4D12A5D876AC}" srcOrd="1" destOrd="0" presId="urn:microsoft.com/office/officeart/2005/8/layout/vList6"/>
    <dgm:cxn modelId="{046CA521-56C5-C342-87B5-5194D535112A}" type="presParOf" srcId="{05B0EBCB-89B5-4609-AB8B-653AE1D4F3D6}" destId="{AEB9F222-AC47-405F-9F85-0FFDC23FFFB9}" srcOrd="3" destOrd="0" presId="urn:microsoft.com/office/officeart/2005/8/layout/vList6"/>
    <dgm:cxn modelId="{E9D92183-CAC2-8845-A2EE-9F191D82E516}" type="presParOf" srcId="{05B0EBCB-89B5-4609-AB8B-653AE1D4F3D6}" destId="{3BA22FA6-AAB3-48F6-91FF-2256BBA91572}" srcOrd="4" destOrd="0" presId="urn:microsoft.com/office/officeart/2005/8/layout/vList6"/>
    <dgm:cxn modelId="{D0887021-386E-9B48-B2A4-F3AE08E38A60}" type="presParOf" srcId="{3BA22FA6-AAB3-48F6-91FF-2256BBA91572}" destId="{B2569FD7-4493-4524-93B0-CD49916F8A0C}" srcOrd="0" destOrd="0" presId="urn:microsoft.com/office/officeart/2005/8/layout/vList6"/>
    <dgm:cxn modelId="{52BA916F-7BC9-9D47-9B8F-E1F28E365668}" type="presParOf" srcId="{3BA22FA6-AAB3-48F6-91FF-2256BBA91572}" destId="{2C6B141D-AC75-4694-9BDC-CDFE40F7BAA3}"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1C2CA-3802-4DEB-AE4A-3C940F152478}"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GB"/>
        </a:p>
      </dgm:t>
    </dgm:pt>
    <dgm:pt modelId="{BD5B3C83-05DE-48FF-9EBA-75EC6506F76B}">
      <dgm:prSet phldrT="[Text]" custT="1"/>
      <dgm:spPr/>
      <dgm:t>
        <a:bodyPr/>
        <a:lstStyle/>
        <a:p>
          <a:r>
            <a:rPr lang="en-GB" sz="950" dirty="0" smtClean="0"/>
            <a:t>Strong Relationships with Tier 1 OEMS</a:t>
          </a:r>
          <a:endParaRPr lang="en-GB" sz="950" dirty="0"/>
        </a:p>
      </dgm:t>
    </dgm:pt>
    <dgm:pt modelId="{1DD0577A-68D8-4DA6-95AB-998C87DA9D81}" type="parTrans" cxnId="{A8AC4F30-D233-4419-B35A-F1EF204DF617}">
      <dgm:prSet/>
      <dgm:spPr/>
      <dgm:t>
        <a:bodyPr/>
        <a:lstStyle/>
        <a:p>
          <a:endParaRPr lang="en-GB"/>
        </a:p>
      </dgm:t>
    </dgm:pt>
    <dgm:pt modelId="{4CE431C0-FFDF-49E9-9D10-A2185517B76F}" type="sibTrans" cxnId="{A8AC4F30-D233-4419-B35A-F1EF204DF617}">
      <dgm:prSet/>
      <dgm:spPr/>
      <dgm:t>
        <a:bodyPr/>
        <a:lstStyle/>
        <a:p>
          <a:endParaRPr lang="en-GB"/>
        </a:p>
      </dgm:t>
    </dgm:pt>
    <dgm:pt modelId="{F6EC5FA6-9014-4416-99A3-F078FA8D2759}">
      <dgm:prSet phldrT="[Text]" custT="1"/>
      <dgm:spPr/>
      <dgm:t>
        <a:bodyPr/>
        <a:lstStyle/>
        <a:p>
          <a:r>
            <a:rPr lang="en-GB" sz="1000" dirty="0" smtClean="0"/>
            <a:t>Cost Leadership</a:t>
          </a:r>
          <a:endParaRPr lang="en-GB" sz="1000" dirty="0"/>
        </a:p>
      </dgm:t>
    </dgm:pt>
    <dgm:pt modelId="{66BC8E61-D30F-4634-9728-FE7034B3EEF2}" type="parTrans" cxnId="{1890711F-EEA6-4CD0-822D-5FAE75B3A4F9}">
      <dgm:prSet/>
      <dgm:spPr/>
      <dgm:t>
        <a:bodyPr/>
        <a:lstStyle/>
        <a:p>
          <a:endParaRPr lang="en-GB"/>
        </a:p>
      </dgm:t>
    </dgm:pt>
    <dgm:pt modelId="{8381F216-7848-4EE4-949C-B7334DCCAC6E}" type="sibTrans" cxnId="{1890711F-EEA6-4CD0-822D-5FAE75B3A4F9}">
      <dgm:prSet/>
      <dgm:spPr/>
      <dgm:t>
        <a:bodyPr/>
        <a:lstStyle/>
        <a:p>
          <a:endParaRPr lang="en-GB"/>
        </a:p>
      </dgm:t>
    </dgm:pt>
    <dgm:pt modelId="{2F308673-BE46-4AD0-8196-51AA4AF1FB21}">
      <dgm:prSet phldrT="[Text]" custT="1"/>
      <dgm:spPr/>
      <dgm:t>
        <a:bodyPr/>
        <a:lstStyle/>
        <a:p>
          <a:r>
            <a:rPr lang="en-GB" sz="1000" dirty="0" smtClean="0"/>
            <a:t>Technology Pioneer (</a:t>
          </a:r>
          <a:r>
            <a:rPr lang="en-GB" sz="1000" dirty="0" err="1" smtClean="0"/>
            <a:t>eg</a:t>
          </a:r>
          <a:r>
            <a:rPr lang="en-GB" sz="1000" dirty="0" smtClean="0"/>
            <a:t> 19nm NAND). Working on 3D </a:t>
          </a:r>
          <a:r>
            <a:rPr lang="en-GB" sz="1000" dirty="0" err="1" smtClean="0"/>
            <a:t>Nand</a:t>
          </a:r>
          <a:endParaRPr lang="en-GB" sz="1000" dirty="0"/>
        </a:p>
      </dgm:t>
    </dgm:pt>
    <dgm:pt modelId="{52384151-4C93-49C4-999C-59C4E292455C}" type="parTrans" cxnId="{520195E4-B00E-4B49-9F24-2748CC4CD51E}">
      <dgm:prSet/>
      <dgm:spPr/>
      <dgm:t>
        <a:bodyPr/>
        <a:lstStyle/>
        <a:p>
          <a:endParaRPr lang="en-GB"/>
        </a:p>
      </dgm:t>
    </dgm:pt>
    <dgm:pt modelId="{24D0F6A0-CBDA-41E4-8994-56859AD83BEB}" type="sibTrans" cxnId="{520195E4-B00E-4B49-9F24-2748CC4CD51E}">
      <dgm:prSet/>
      <dgm:spPr/>
      <dgm:t>
        <a:bodyPr/>
        <a:lstStyle/>
        <a:p>
          <a:endParaRPr lang="en-GB"/>
        </a:p>
      </dgm:t>
    </dgm:pt>
    <dgm:pt modelId="{F633725D-5701-4588-822B-DBB2F5A55267}" type="pres">
      <dgm:prSet presAssocID="{8A21C2CA-3802-4DEB-AE4A-3C940F152478}" presName="Name0" presStyleCnt="0">
        <dgm:presLayoutVars>
          <dgm:chMax val="7"/>
          <dgm:resizeHandles val="exact"/>
        </dgm:presLayoutVars>
      </dgm:prSet>
      <dgm:spPr/>
      <dgm:t>
        <a:bodyPr/>
        <a:lstStyle/>
        <a:p>
          <a:endParaRPr lang="en-US"/>
        </a:p>
      </dgm:t>
    </dgm:pt>
    <dgm:pt modelId="{B951B8CC-EC25-408E-93E0-385430D8C680}" type="pres">
      <dgm:prSet presAssocID="{8A21C2CA-3802-4DEB-AE4A-3C940F152478}" presName="comp1" presStyleCnt="0"/>
      <dgm:spPr/>
    </dgm:pt>
    <dgm:pt modelId="{1C837E81-CB69-43D6-A276-501F791F3DA9}" type="pres">
      <dgm:prSet presAssocID="{8A21C2CA-3802-4DEB-AE4A-3C940F152478}" presName="circle1" presStyleLbl="node1" presStyleIdx="0" presStyleCnt="3" custScaleX="315156" custLinFactNeighborX="-2490"/>
      <dgm:spPr/>
      <dgm:t>
        <a:bodyPr/>
        <a:lstStyle/>
        <a:p>
          <a:endParaRPr lang="en-GB"/>
        </a:p>
      </dgm:t>
    </dgm:pt>
    <dgm:pt modelId="{16B2650E-21A1-4E31-8A9C-20EA7EEF68C3}" type="pres">
      <dgm:prSet presAssocID="{8A21C2CA-3802-4DEB-AE4A-3C940F152478}" presName="c1text" presStyleLbl="node1" presStyleIdx="0" presStyleCnt="3">
        <dgm:presLayoutVars>
          <dgm:bulletEnabled val="1"/>
        </dgm:presLayoutVars>
      </dgm:prSet>
      <dgm:spPr/>
      <dgm:t>
        <a:bodyPr/>
        <a:lstStyle/>
        <a:p>
          <a:endParaRPr lang="en-GB"/>
        </a:p>
      </dgm:t>
    </dgm:pt>
    <dgm:pt modelId="{B77BC5E4-1BFE-438D-A31A-6EC7C91CA5A4}" type="pres">
      <dgm:prSet presAssocID="{8A21C2CA-3802-4DEB-AE4A-3C940F152478}" presName="comp2" presStyleCnt="0"/>
      <dgm:spPr/>
    </dgm:pt>
    <dgm:pt modelId="{5672AD1E-247A-4EC3-A372-15FC1BD8364F}" type="pres">
      <dgm:prSet presAssocID="{8A21C2CA-3802-4DEB-AE4A-3C940F152478}" presName="circle2" presStyleLbl="node1" presStyleIdx="1" presStyleCnt="3" custScaleX="307628" custScaleY="104201" custLinFactNeighborX="-4609" custLinFactNeighborY="7926"/>
      <dgm:spPr/>
      <dgm:t>
        <a:bodyPr/>
        <a:lstStyle/>
        <a:p>
          <a:endParaRPr lang="en-GB"/>
        </a:p>
      </dgm:t>
    </dgm:pt>
    <dgm:pt modelId="{2A7E816E-35BE-409E-966B-93095C807B7D}" type="pres">
      <dgm:prSet presAssocID="{8A21C2CA-3802-4DEB-AE4A-3C940F152478}" presName="c2text" presStyleLbl="node1" presStyleIdx="1" presStyleCnt="3">
        <dgm:presLayoutVars>
          <dgm:bulletEnabled val="1"/>
        </dgm:presLayoutVars>
      </dgm:prSet>
      <dgm:spPr/>
      <dgm:t>
        <a:bodyPr/>
        <a:lstStyle/>
        <a:p>
          <a:endParaRPr lang="en-GB"/>
        </a:p>
      </dgm:t>
    </dgm:pt>
    <dgm:pt modelId="{CE3EA8F5-C11F-4AD8-AD22-B80048DDEA5E}" type="pres">
      <dgm:prSet presAssocID="{8A21C2CA-3802-4DEB-AE4A-3C940F152478}" presName="comp3" presStyleCnt="0"/>
      <dgm:spPr/>
    </dgm:pt>
    <dgm:pt modelId="{AACCB893-65A2-4A7F-A35E-3E9AF2619E44}" type="pres">
      <dgm:prSet presAssocID="{8A21C2CA-3802-4DEB-AE4A-3C940F152478}" presName="circle3" presStyleLbl="node1" presStyleIdx="2" presStyleCnt="3" custScaleX="319598" custScaleY="88094"/>
      <dgm:spPr/>
      <dgm:t>
        <a:bodyPr/>
        <a:lstStyle/>
        <a:p>
          <a:endParaRPr lang="en-US"/>
        </a:p>
      </dgm:t>
    </dgm:pt>
    <dgm:pt modelId="{41FE431A-7210-43D8-A028-D4653733F605}" type="pres">
      <dgm:prSet presAssocID="{8A21C2CA-3802-4DEB-AE4A-3C940F152478}" presName="c3text" presStyleLbl="node1" presStyleIdx="2" presStyleCnt="3">
        <dgm:presLayoutVars>
          <dgm:bulletEnabled val="1"/>
        </dgm:presLayoutVars>
      </dgm:prSet>
      <dgm:spPr/>
      <dgm:t>
        <a:bodyPr/>
        <a:lstStyle/>
        <a:p>
          <a:endParaRPr lang="en-US"/>
        </a:p>
      </dgm:t>
    </dgm:pt>
  </dgm:ptLst>
  <dgm:cxnLst>
    <dgm:cxn modelId="{520195E4-B00E-4B49-9F24-2748CC4CD51E}" srcId="{8A21C2CA-3802-4DEB-AE4A-3C940F152478}" destId="{2F308673-BE46-4AD0-8196-51AA4AF1FB21}" srcOrd="2" destOrd="0" parTransId="{52384151-4C93-49C4-999C-59C4E292455C}" sibTransId="{24D0F6A0-CBDA-41E4-8994-56859AD83BEB}"/>
    <dgm:cxn modelId="{EBF43B00-70CC-D64A-9C80-6A2538AB0F8F}" type="presOf" srcId="{BD5B3C83-05DE-48FF-9EBA-75EC6506F76B}" destId="{1C837E81-CB69-43D6-A276-501F791F3DA9}" srcOrd="0" destOrd="0" presId="urn:microsoft.com/office/officeart/2005/8/layout/venn2"/>
    <dgm:cxn modelId="{71D5F322-04BF-694D-B331-EB9593CB9661}" type="presOf" srcId="{F6EC5FA6-9014-4416-99A3-F078FA8D2759}" destId="{2A7E816E-35BE-409E-966B-93095C807B7D}" srcOrd="1" destOrd="0" presId="urn:microsoft.com/office/officeart/2005/8/layout/venn2"/>
    <dgm:cxn modelId="{7FDAD58B-4B1D-254A-82BF-AC28C114D9DA}" type="presOf" srcId="{BD5B3C83-05DE-48FF-9EBA-75EC6506F76B}" destId="{16B2650E-21A1-4E31-8A9C-20EA7EEF68C3}" srcOrd="1" destOrd="0" presId="urn:microsoft.com/office/officeart/2005/8/layout/venn2"/>
    <dgm:cxn modelId="{13720B4A-ADCA-084A-BF42-30872DC9005C}" type="presOf" srcId="{F6EC5FA6-9014-4416-99A3-F078FA8D2759}" destId="{5672AD1E-247A-4EC3-A372-15FC1BD8364F}" srcOrd="0" destOrd="0" presId="urn:microsoft.com/office/officeart/2005/8/layout/venn2"/>
    <dgm:cxn modelId="{1890711F-EEA6-4CD0-822D-5FAE75B3A4F9}" srcId="{8A21C2CA-3802-4DEB-AE4A-3C940F152478}" destId="{F6EC5FA6-9014-4416-99A3-F078FA8D2759}" srcOrd="1" destOrd="0" parTransId="{66BC8E61-D30F-4634-9728-FE7034B3EEF2}" sibTransId="{8381F216-7848-4EE4-949C-B7334DCCAC6E}"/>
    <dgm:cxn modelId="{512AC0FF-A023-4447-A71F-23F2B78E7244}" type="presOf" srcId="{2F308673-BE46-4AD0-8196-51AA4AF1FB21}" destId="{41FE431A-7210-43D8-A028-D4653733F605}" srcOrd="1" destOrd="0" presId="urn:microsoft.com/office/officeart/2005/8/layout/venn2"/>
    <dgm:cxn modelId="{BE1261E5-E43F-C447-94E0-2F0384CD5467}" type="presOf" srcId="{8A21C2CA-3802-4DEB-AE4A-3C940F152478}" destId="{F633725D-5701-4588-822B-DBB2F5A55267}" srcOrd="0" destOrd="0" presId="urn:microsoft.com/office/officeart/2005/8/layout/venn2"/>
    <dgm:cxn modelId="{AECD900B-91D5-8F49-BDB2-E7BEC78B28B6}" type="presOf" srcId="{2F308673-BE46-4AD0-8196-51AA4AF1FB21}" destId="{AACCB893-65A2-4A7F-A35E-3E9AF2619E44}" srcOrd="0" destOrd="0" presId="urn:microsoft.com/office/officeart/2005/8/layout/venn2"/>
    <dgm:cxn modelId="{A8AC4F30-D233-4419-B35A-F1EF204DF617}" srcId="{8A21C2CA-3802-4DEB-AE4A-3C940F152478}" destId="{BD5B3C83-05DE-48FF-9EBA-75EC6506F76B}" srcOrd="0" destOrd="0" parTransId="{1DD0577A-68D8-4DA6-95AB-998C87DA9D81}" sibTransId="{4CE431C0-FFDF-49E9-9D10-A2185517B76F}"/>
    <dgm:cxn modelId="{E358FDCB-96A5-2843-A48C-00FAE0407803}" type="presParOf" srcId="{F633725D-5701-4588-822B-DBB2F5A55267}" destId="{B951B8CC-EC25-408E-93E0-385430D8C680}" srcOrd="0" destOrd="0" presId="urn:microsoft.com/office/officeart/2005/8/layout/venn2"/>
    <dgm:cxn modelId="{ACCFE991-6CFC-444E-8195-38D58FADEAA6}" type="presParOf" srcId="{B951B8CC-EC25-408E-93E0-385430D8C680}" destId="{1C837E81-CB69-43D6-A276-501F791F3DA9}" srcOrd="0" destOrd="0" presId="urn:microsoft.com/office/officeart/2005/8/layout/venn2"/>
    <dgm:cxn modelId="{3A128E7E-DCE1-3142-A902-3F31A46DFC84}" type="presParOf" srcId="{B951B8CC-EC25-408E-93E0-385430D8C680}" destId="{16B2650E-21A1-4E31-8A9C-20EA7EEF68C3}" srcOrd="1" destOrd="0" presId="urn:microsoft.com/office/officeart/2005/8/layout/venn2"/>
    <dgm:cxn modelId="{4EBF510E-8E98-774C-AA2E-BDC5AA2F8DD6}" type="presParOf" srcId="{F633725D-5701-4588-822B-DBB2F5A55267}" destId="{B77BC5E4-1BFE-438D-A31A-6EC7C91CA5A4}" srcOrd="1" destOrd="0" presId="urn:microsoft.com/office/officeart/2005/8/layout/venn2"/>
    <dgm:cxn modelId="{8231E9B5-8231-AE43-8305-A06D5EE6B156}" type="presParOf" srcId="{B77BC5E4-1BFE-438D-A31A-6EC7C91CA5A4}" destId="{5672AD1E-247A-4EC3-A372-15FC1BD8364F}" srcOrd="0" destOrd="0" presId="urn:microsoft.com/office/officeart/2005/8/layout/venn2"/>
    <dgm:cxn modelId="{86AEE673-3403-8B4F-B3DC-11641A36E2E5}" type="presParOf" srcId="{B77BC5E4-1BFE-438D-A31A-6EC7C91CA5A4}" destId="{2A7E816E-35BE-409E-966B-93095C807B7D}" srcOrd="1" destOrd="0" presId="urn:microsoft.com/office/officeart/2005/8/layout/venn2"/>
    <dgm:cxn modelId="{8CA41859-1319-E444-A41C-F82D051B5E1A}" type="presParOf" srcId="{F633725D-5701-4588-822B-DBB2F5A55267}" destId="{CE3EA8F5-C11F-4AD8-AD22-B80048DDEA5E}" srcOrd="2" destOrd="0" presId="urn:microsoft.com/office/officeart/2005/8/layout/venn2"/>
    <dgm:cxn modelId="{FC2D9E14-0B2C-AB46-A0D7-6BC41B5F967E}" type="presParOf" srcId="{CE3EA8F5-C11F-4AD8-AD22-B80048DDEA5E}" destId="{AACCB893-65A2-4A7F-A35E-3E9AF2619E44}" srcOrd="0" destOrd="0" presId="urn:microsoft.com/office/officeart/2005/8/layout/venn2"/>
    <dgm:cxn modelId="{F8F2057B-8C91-AB42-B5C1-9975974CE5F3}" type="presParOf" srcId="{CE3EA8F5-C11F-4AD8-AD22-B80048DDEA5E}" destId="{41FE431A-7210-43D8-A028-D4653733F605}"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FE0E6-588E-40E9-987C-41F7ADFE81D2}"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GB"/>
        </a:p>
      </dgm:t>
    </dgm:pt>
    <dgm:pt modelId="{C2BDE209-6148-4FAB-AABA-5663849356CA}">
      <dgm:prSet phldrT="[Text]"/>
      <dgm:spPr/>
      <dgm:t>
        <a:bodyPr/>
        <a:lstStyle/>
        <a:p>
          <a:r>
            <a:rPr lang="en-GB" dirty="0" smtClean="0"/>
            <a:t>Positioning by Management</a:t>
          </a:r>
          <a:endParaRPr lang="en-GB" dirty="0"/>
        </a:p>
      </dgm:t>
    </dgm:pt>
    <dgm:pt modelId="{0B987FA2-3A49-4D01-ACB9-B5D77029455A}" type="parTrans" cxnId="{AA02F062-6751-4353-88C9-30E157B59A43}">
      <dgm:prSet/>
      <dgm:spPr/>
      <dgm:t>
        <a:bodyPr/>
        <a:lstStyle/>
        <a:p>
          <a:endParaRPr lang="en-GB"/>
        </a:p>
      </dgm:t>
    </dgm:pt>
    <dgm:pt modelId="{44A32239-9BCA-4B50-8F63-443885AAE5EB}" type="sibTrans" cxnId="{AA02F062-6751-4353-88C9-30E157B59A43}">
      <dgm:prSet/>
      <dgm:spPr/>
      <dgm:t>
        <a:bodyPr/>
        <a:lstStyle/>
        <a:p>
          <a:endParaRPr lang="en-GB"/>
        </a:p>
      </dgm:t>
    </dgm:pt>
    <dgm:pt modelId="{49501D0C-BE94-45E6-8B98-5745389419B6}">
      <dgm:prSet phldrT="[Text]"/>
      <dgm:spPr/>
      <dgm:t>
        <a:bodyPr/>
        <a:lstStyle/>
        <a:p>
          <a:r>
            <a:rPr lang="en-GB" dirty="0" smtClean="0"/>
            <a:t>Develop capability for SSD</a:t>
          </a:r>
          <a:endParaRPr lang="en-GB" dirty="0"/>
        </a:p>
      </dgm:t>
    </dgm:pt>
    <dgm:pt modelId="{EC009124-D209-4F75-8F27-81FE6944DCE2}" type="parTrans" cxnId="{9E4D3417-B8E4-4C04-A56D-FFC35E67E77D}">
      <dgm:prSet/>
      <dgm:spPr/>
      <dgm:t>
        <a:bodyPr/>
        <a:lstStyle/>
        <a:p>
          <a:endParaRPr lang="en-GB"/>
        </a:p>
      </dgm:t>
    </dgm:pt>
    <dgm:pt modelId="{5CF6B060-D3B8-4037-B4B9-959AD2846787}" type="sibTrans" cxnId="{9E4D3417-B8E4-4C04-A56D-FFC35E67E77D}">
      <dgm:prSet/>
      <dgm:spPr/>
      <dgm:t>
        <a:bodyPr/>
        <a:lstStyle/>
        <a:p>
          <a:endParaRPr lang="en-GB"/>
        </a:p>
      </dgm:t>
    </dgm:pt>
    <dgm:pt modelId="{9BC97A2E-9260-4A57-B4D4-1D1B83575446}">
      <dgm:prSet phldrT="[Text]"/>
      <dgm:spPr/>
      <dgm:t>
        <a:bodyPr/>
        <a:lstStyle/>
        <a:p>
          <a:r>
            <a:rPr lang="en-GB" dirty="0" smtClean="0"/>
            <a:t>Increasing focus on OEM</a:t>
          </a:r>
          <a:endParaRPr lang="en-GB" dirty="0"/>
        </a:p>
      </dgm:t>
    </dgm:pt>
    <dgm:pt modelId="{9B94CD11-66A5-4A94-AED7-07A6A5B72E74}" type="parTrans" cxnId="{C2E66152-F83A-45A7-A08A-971944823ED0}">
      <dgm:prSet/>
      <dgm:spPr/>
      <dgm:t>
        <a:bodyPr/>
        <a:lstStyle/>
        <a:p>
          <a:endParaRPr lang="en-GB"/>
        </a:p>
      </dgm:t>
    </dgm:pt>
    <dgm:pt modelId="{9F896649-0C79-4D52-8179-23C28FDD5C21}" type="sibTrans" cxnId="{C2E66152-F83A-45A7-A08A-971944823ED0}">
      <dgm:prSet/>
      <dgm:spPr/>
      <dgm:t>
        <a:bodyPr/>
        <a:lstStyle/>
        <a:p>
          <a:endParaRPr lang="en-GB"/>
        </a:p>
      </dgm:t>
    </dgm:pt>
    <dgm:pt modelId="{7241BC4A-9CF9-42F7-87AC-E7F040C5FDD8}">
      <dgm:prSet phldrT="[Text]"/>
      <dgm:spPr/>
      <dgm:t>
        <a:bodyPr/>
        <a:lstStyle/>
        <a:p>
          <a:r>
            <a:rPr lang="en-GB" dirty="0" smtClean="0"/>
            <a:t>Reduce the reliance on non captive supply</a:t>
          </a:r>
          <a:endParaRPr lang="en-GB" dirty="0"/>
        </a:p>
      </dgm:t>
    </dgm:pt>
    <dgm:pt modelId="{B0B1F5D1-C0C8-459C-B2E7-7019E783A768}" type="parTrans" cxnId="{62DB1511-C1FF-46E4-99D8-FFC6A3913080}">
      <dgm:prSet/>
      <dgm:spPr/>
      <dgm:t>
        <a:bodyPr/>
        <a:lstStyle/>
        <a:p>
          <a:endParaRPr lang="en-GB"/>
        </a:p>
      </dgm:t>
    </dgm:pt>
    <dgm:pt modelId="{9E5189F3-D2E2-4DAF-A6F5-926DEF3B71E6}" type="sibTrans" cxnId="{62DB1511-C1FF-46E4-99D8-FFC6A3913080}">
      <dgm:prSet/>
      <dgm:spPr/>
      <dgm:t>
        <a:bodyPr/>
        <a:lstStyle/>
        <a:p>
          <a:endParaRPr lang="en-GB"/>
        </a:p>
      </dgm:t>
    </dgm:pt>
    <dgm:pt modelId="{919830F4-BEBE-4118-9D57-98AB3C564218}" type="pres">
      <dgm:prSet presAssocID="{136FE0E6-588E-40E9-987C-41F7ADFE81D2}" presName="hierChild1" presStyleCnt="0">
        <dgm:presLayoutVars>
          <dgm:orgChart val="1"/>
          <dgm:chPref val="1"/>
          <dgm:dir/>
          <dgm:animOne val="branch"/>
          <dgm:animLvl val="lvl"/>
          <dgm:resizeHandles/>
        </dgm:presLayoutVars>
      </dgm:prSet>
      <dgm:spPr/>
      <dgm:t>
        <a:bodyPr/>
        <a:lstStyle/>
        <a:p>
          <a:endParaRPr lang="en-US"/>
        </a:p>
      </dgm:t>
    </dgm:pt>
    <dgm:pt modelId="{B1DDE771-831B-47F3-BDC1-DC52694511FC}" type="pres">
      <dgm:prSet presAssocID="{C2BDE209-6148-4FAB-AABA-5663849356CA}" presName="hierRoot1" presStyleCnt="0">
        <dgm:presLayoutVars>
          <dgm:hierBranch val="init"/>
        </dgm:presLayoutVars>
      </dgm:prSet>
      <dgm:spPr/>
    </dgm:pt>
    <dgm:pt modelId="{3191FFB9-E5CD-40AD-A405-B6CA2EB8E208}" type="pres">
      <dgm:prSet presAssocID="{C2BDE209-6148-4FAB-AABA-5663849356CA}" presName="rootComposite1" presStyleCnt="0"/>
      <dgm:spPr/>
    </dgm:pt>
    <dgm:pt modelId="{9FE082F7-A052-4E41-86B8-CB15B0F7FDB5}" type="pres">
      <dgm:prSet presAssocID="{C2BDE209-6148-4FAB-AABA-5663849356CA}" presName="rootText1" presStyleLbl="node0" presStyleIdx="0" presStyleCnt="1">
        <dgm:presLayoutVars>
          <dgm:chPref val="3"/>
        </dgm:presLayoutVars>
      </dgm:prSet>
      <dgm:spPr/>
      <dgm:t>
        <a:bodyPr/>
        <a:lstStyle/>
        <a:p>
          <a:endParaRPr lang="en-US"/>
        </a:p>
      </dgm:t>
    </dgm:pt>
    <dgm:pt modelId="{F762AC35-563B-407A-9B45-73B362B2E49A}" type="pres">
      <dgm:prSet presAssocID="{C2BDE209-6148-4FAB-AABA-5663849356CA}" presName="rootConnector1" presStyleLbl="node1" presStyleIdx="0" presStyleCnt="0"/>
      <dgm:spPr/>
      <dgm:t>
        <a:bodyPr/>
        <a:lstStyle/>
        <a:p>
          <a:endParaRPr lang="en-US"/>
        </a:p>
      </dgm:t>
    </dgm:pt>
    <dgm:pt modelId="{9350033B-CFDE-4080-AAD8-C655D4A1F912}" type="pres">
      <dgm:prSet presAssocID="{C2BDE209-6148-4FAB-AABA-5663849356CA}" presName="hierChild2" presStyleCnt="0"/>
      <dgm:spPr/>
    </dgm:pt>
    <dgm:pt modelId="{0633CCE0-E87A-485A-8822-41C0D132AD20}" type="pres">
      <dgm:prSet presAssocID="{EC009124-D209-4F75-8F27-81FE6944DCE2}" presName="Name37" presStyleLbl="parChTrans1D2" presStyleIdx="0" presStyleCnt="3"/>
      <dgm:spPr/>
      <dgm:t>
        <a:bodyPr/>
        <a:lstStyle/>
        <a:p>
          <a:endParaRPr lang="en-US"/>
        </a:p>
      </dgm:t>
    </dgm:pt>
    <dgm:pt modelId="{D3F4931F-FAB5-43D8-9737-DD48987163F0}" type="pres">
      <dgm:prSet presAssocID="{49501D0C-BE94-45E6-8B98-5745389419B6}" presName="hierRoot2" presStyleCnt="0">
        <dgm:presLayoutVars>
          <dgm:hierBranch val="init"/>
        </dgm:presLayoutVars>
      </dgm:prSet>
      <dgm:spPr/>
    </dgm:pt>
    <dgm:pt modelId="{C2A230C6-0039-418D-833C-30F01728A158}" type="pres">
      <dgm:prSet presAssocID="{49501D0C-BE94-45E6-8B98-5745389419B6}" presName="rootComposite" presStyleCnt="0"/>
      <dgm:spPr/>
    </dgm:pt>
    <dgm:pt modelId="{EC479AA7-77BE-48CA-BCF6-0F13C9D78FB8}" type="pres">
      <dgm:prSet presAssocID="{49501D0C-BE94-45E6-8B98-5745389419B6}" presName="rootText" presStyleLbl="node2" presStyleIdx="0" presStyleCnt="3">
        <dgm:presLayoutVars>
          <dgm:chPref val="3"/>
        </dgm:presLayoutVars>
      </dgm:prSet>
      <dgm:spPr/>
      <dgm:t>
        <a:bodyPr/>
        <a:lstStyle/>
        <a:p>
          <a:endParaRPr lang="en-GB"/>
        </a:p>
      </dgm:t>
    </dgm:pt>
    <dgm:pt modelId="{2F0C509D-27E3-44C4-8AEE-751A00EAC420}" type="pres">
      <dgm:prSet presAssocID="{49501D0C-BE94-45E6-8B98-5745389419B6}" presName="rootConnector" presStyleLbl="node2" presStyleIdx="0" presStyleCnt="3"/>
      <dgm:spPr/>
      <dgm:t>
        <a:bodyPr/>
        <a:lstStyle/>
        <a:p>
          <a:endParaRPr lang="en-US"/>
        </a:p>
      </dgm:t>
    </dgm:pt>
    <dgm:pt modelId="{9087600C-FF02-4DE7-A9FB-ACF829AF543C}" type="pres">
      <dgm:prSet presAssocID="{49501D0C-BE94-45E6-8B98-5745389419B6}" presName="hierChild4" presStyleCnt="0"/>
      <dgm:spPr/>
    </dgm:pt>
    <dgm:pt modelId="{7F5C916B-9B54-4148-80A7-4A75BBEE3BA4}" type="pres">
      <dgm:prSet presAssocID="{49501D0C-BE94-45E6-8B98-5745389419B6}" presName="hierChild5" presStyleCnt="0"/>
      <dgm:spPr/>
    </dgm:pt>
    <dgm:pt modelId="{37C55895-8D56-44F4-B71A-9DCFF09F1B1F}" type="pres">
      <dgm:prSet presAssocID="{9B94CD11-66A5-4A94-AED7-07A6A5B72E74}" presName="Name37" presStyleLbl="parChTrans1D2" presStyleIdx="1" presStyleCnt="3"/>
      <dgm:spPr/>
      <dgm:t>
        <a:bodyPr/>
        <a:lstStyle/>
        <a:p>
          <a:endParaRPr lang="en-US"/>
        </a:p>
      </dgm:t>
    </dgm:pt>
    <dgm:pt modelId="{912550AC-9338-4B4F-8045-C3ABEFAA86FB}" type="pres">
      <dgm:prSet presAssocID="{9BC97A2E-9260-4A57-B4D4-1D1B83575446}" presName="hierRoot2" presStyleCnt="0">
        <dgm:presLayoutVars>
          <dgm:hierBranch val="init"/>
        </dgm:presLayoutVars>
      </dgm:prSet>
      <dgm:spPr/>
    </dgm:pt>
    <dgm:pt modelId="{297FCBB1-5F9B-4F46-A1BC-2B429EF1A999}" type="pres">
      <dgm:prSet presAssocID="{9BC97A2E-9260-4A57-B4D4-1D1B83575446}" presName="rootComposite" presStyleCnt="0"/>
      <dgm:spPr/>
    </dgm:pt>
    <dgm:pt modelId="{98AF095C-E61A-4C73-97E1-E44103F5A2BF}" type="pres">
      <dgm:prSet presAssocID="{9BC97A2E-9260-4A57-B4D4-1D1B83575446}" presName="rootText" presStyleLbl="node2" presStyleIdx="1" presStyleCnt="3">
        <dgm:presLayoutVars>
          <dgm:chPref val="3"/>
        </dgm:presLayoutVars>
      </dgm:prSet>
      <dgm:spPr/>
      <dgm:t>
        <a:bodyPr/>
        <a:lstStyle/>
        <a:p>
          <a:endParaRPr lang="en-GB"/>
        </a:p>
      </dgm:t>
    </dgm:pt>
    <dgm:pt modelId="{D0AC8DEE-FB04-4C80-B397-D1EFC0193B98}" type="pres">
      <dgm:prSet presAssocID="{9BC97A2E-9260-4A57-B4D4-1D1B83575446}" presName="rootConnector" presStyleLbl="node2" presStyleIdx="1" presStyleCnt="3"/>
      <dgm:spPr/>
      <dgm:t>
        <a:bodyPr/>
        <a:lstStyle/>
        <a:p>
          <a:endParaRPr lang="en-US"/>
        </a:p>
      </dgm:t>
    </dgm:pt>
    <dgm:pt modelId="{71310891-2C9A-496D-BA27-931719C5A96A}" type="pres">
      <dgm:prSet presAssocID="{9BC97A2E-9260-4A57-B4D4-1D1B83575446}" presName="hierChild4" presStyleCnt="0"/>
      <dgm:spPr/>
    </dgm:pt>
    <dgm:pt modelId="{0DB4E510-C15E-46D0-96E1-0A5C2D0DEC8A}" type="pres">
      <dgm:prSet presAssocID="{9BC97A2E-9260-4A57-B4D4-1D1B83575446}" presName="hierChild5" presStyleCnt="0"/>
      <dgm:spPr/>
    </dgm:pt>
    <dgm:pt modelId="{D1A2F758-75A6-4127-9078-340402434545}" type="pres">
      <dgm:prSet presAssocID="{B0B1F5D1-C0C8-459C-B2E7-7019E783A768}" presName="Name37" presStyleLbl="parChTrans1D2" presStyleIdx="2" presStyleCnt="3"/>
      <dgm:spPr/>
      <dgm:t>
        <a:bodyPr/>
        <a:lstStyle/>
        <a:p>
          <a:endParaRPr lang="en-US"/>
        </a:p>
      </dgm:t>
    </dgm:pt>
    <dgm:pt modelId="{00644832-3650-4788-B364-855FA835E82F}" type="pres">
      <dgm:prSet presAssocID="{7241BC4A-9CF9-42F7-87AC-E7F040C5FDD8}" presName="hierRoot2" presStyleCnt="0">
        <dgm:presLayoutVars>
          <dgm:hierBranch val="init"/>
        </dgm:presLayoutVars>
      </dgm:prSet>
      <dgm:spPr/>
    </dgm:pt>
    <dgm:pt modelId="{4A78A076-59FE-4A0F-B9D1-978EA55DFBD5}" type="pres">
      <dgm:prSet presAssocID="{7241BC4A-9CF9-42F7-87AC-E7F040C5FDD8}" presName="rootComposite" presStyleCnt="0"/>
      <dgm:spPr/>
    </dgm:pt>
    <dgm:pt modelId="{A9C87D99-0EFF-4DDF-AC33-61D99B1DC9C8}" type="pres">
      <dgm:prSet presAssocID="{7241BC4A-9CF9-42F7-87AC-E7F040C5FDD8}" presName="rootText" presStyleLbl="node2" presStyleIdx="2" presStyleCnt="3">
        <dgm:presLayoutVars>
          <dgm:chPref val="3"/>
        </dgm:presLayoutVars>
      </dgm:prSet>
      <dgm:spPr/>
      <dgm:t>
        <a:bodyPr/>
        <a:lstStyle/>
        <a:p>
          <a:endParaRPr lang="en-GB"/>
        </a:p>
      </dgm:t>
    </dgm:pt>
    <dgm:pt modelId="{A6F4AF88-93A9-421C-AD65-2F985C726F3B}" type="pres">
      <dgm:prSet presAssocID="{7241BC4A-9CF9-42F7-87AC-E7F040C5FDD8}" presName="rootConnector" presStyleLbl="node2" presStyleIdx="2" presStyleCnt="3"/>
      <dgm:spPr/>
      <dgm:t>
        <a:bodyPr/>
        <a:lstStyle/>
        <a:p>
          <a:endParaRPr lang="en-US"/>
        </a:p>
      </dgm:t>
    </dgm:pt>
    <dgm:pt modelId="{6DF7EA7C-902B-4063-8B52-5C021CE79764}" type="pres">
      <dgm:prSet presAssocID="{7241BC4A-9CF9-42F7-87AC-E7F040C5FDD8}" presName="hierChild4" presStyleCnt="0"/>
      <dgm:spPr/>
    </dgm:pt>
    <dgm:pt modelId="{AF7900D4-E249-476F-A3B0-B1862188E20E}" type="pres">
      <dgm:prSet presAssocID="{7241BC4A-9CF9-42F7-87AC-E7F040C5FDD8}" presName="hierChild5" presStyleCnt="0"/>
      <dgm:spPr/>
    </dgm:pt>
    <dgm:pt modelId="{505818EE-37F1-48A6-AB44-09BD9F9705B0}" type="pres">
      <dgm:prSet presAssocID="{C2BDE209-6148-4FAB-AABA-5663849356CA}" presName="hierChild3" presStyleCnt="0"/>
      <dgm:spPr/>
    </dgm:pt>
  </dgm:ptLst>
  <dgm:cxnLst>
    <dgm:cxn modelId="{766EC304-9A6E-0B4F-85D0-D35C62097DBE}" type="presOf" srcId="{B0B1F5D1-C0C8-459C-B2E7-7019E783A768}" destId="{D1A2F758-75A6-4127-9078-340402434545}" srcOrd="0" destOrd="0" presId="urn:microsoft.com/office/officeart/2005/8/layout/orgChart1"/>
    <dgm:cxn modelId="{89C0B106-0B07-B04C-93E9-694D1BEA5D81}" type="presOf" srcId="{C2BDE209-6148-4FAB-AABA-5663849356CA}" destId="{9FE082F7-A052-4E41-86B8-CB15B0F7FDB5}" srcOrd="0" destOrd="0" presId="urn:microsoft.com/office/officeart/2005/8/layout/orgChart1"/>
    <dgm:cxn modelId="{D8599B77-10E8-DE46-861C-B63A1F4A656E}" type="presOf" srcId="{9BC97A2E-9260-4A57-B4D4-1D1B83575446}" destId="{98AF095C-E61A-4C73-97E1-E44103F5A2BF}" srcOrd="0" destOrd="0" presId="urn:microsoft.com/office/officeart/2005/8/layout/orgChart1"/>
    <dgm:cxn modelId="{AA02F062-6751-4353-88C9-30E157B59A43}" srcId="{136FE0E6-588E-40E9-987C-41F7ADFE81D2}" destId="{C2BDE209-6148-4FAB-AABA-5663849356CA}" srcOrd="0" destOrd="0" parTransId="{0B987FA2-3A49-4D01-ACB9-B5D77029455A}" sibTransId="{44A32239-9BCA-4B50-8F63-443885AAE5EB}"/>
    <dgm:cxn modelId="{7EEDDC88-B492-864A-8228-936EE4D9996A}" type="presOf" srcId="{7241BC4A-9CF9-42F7-87AC-E7F040C5FDD8}" destId="{A6F4AF88-93A9-421C-AD65-2F985C726F3B}" srcOrd="1" destOrd="0" presId="urn:microsoft.com/office/officeart/2005/8/layout/orgChart1"/>
    <dgm:cxn modelId="{C73A3468-D8ED-014F-AF44-FE7F3C73697F}" type="presOf" srcId="{49501D0C-BE94-45E6-8B98-5745389419B6}" destId="{2F0C509D-27E3-44C4-8AEE-751A00EAC420}" srcOrd="1" destOrd="0" presId="urn:microsoft.com/office/officeart/2005/8/layout/orgChart1"/>
    <dgm:cxn modelId="{C2E66152-F83A-45A7-A08A-971944823ED0}" srcId="{C2BDE209-6148-4FAB-AABA-5663849356CA}" destId="{9BC97A2E-9260-4A57-B4D4-1D1B83575446}" srcOrd="1" destOrd="0" parTransId="{9B94CD11-66A5-4A94-AED7-07A6A5B72E74}" sibTransId="{9F896649-0C79-4D52-8179-23C28FDD5C21}"/>
    <dgm:cxn modelId="{72674E6C-C8FE-C64F-B384-3D67CCB76CF9}" type="presOf" srcId="{C2BDE209-6148-4FAB-AABA-5663849356CA}" destId="{F762AC35-563B-407A-9B45-73B362B2E49A}" srcOrd="1" destOrd="0" presId="urn:microsoft.com/office/officeart/2005/8/layout/orgChart1"/>
    <dgm:cxn modelId="{34AD8EBC-AC0F-8F4F-BFCD-5A36AD53BB75}" type="presOf" srcId="{7241BC4A-9CF9-42F7-87AC-E7F040C5FDD8}" destId="{A9C87D99-0EFF-4DDF-AC33-61D99B1DC9C8}" srcOrd="0" destOrd="0" presId="urn:microsoft.com/office/officeart/2005/8/layout/orgChart1"/>
    <dgm:cxn modelId="{F2900731-2735-7E42-B2E4-C1601183982E}" type="presOf" srcId="{9BC97A2E-9260-4A57-B4D4-1D1B83575446}" destId="{D0AC8DEE-FB04-4C80-B397-D1EFC0193B98}" srcOrd="1" destOrd="0" presId="urn:microsoft.com/office/officeart/2005/8/layout/orgChart1"/>
    <dgm:cxn modelId="{8EBCB729-C3AF-4F43-B57D-247FE4B31F9B}" type="presOf" srcId="{49501D0C-BE94-45E6-8B98-5745389419B6}" destId="{EC479AA7-77BE-48CA-BCF6-0F13C9D78FB8}" srcOrd="0" destOrd="0" presId="urn:microsoft.com/office/officeart/2005/8/layout/orgChart1"/>
    <dgm:cxn modelId="{9E4D3417-B8E4-4C04-A56D-FFC35E67E77D}" srcId="{C2BDE209-6148-4FAB-AABA-5663849356CA}" destId="{49501D0C-BE94-45E6-8B98-5745389419B6}" srcOrd="0" destOrd="0" parTransId="{EC009124-D209-4F75-8F27-81FE6944DCE2}" sibTransId="{5CF6B060-D3B8-4037-B4B9-959AD2846787}"/>
    <dgm:cxn modelId="{9A511BE0-83E7-9441-8225-42F4C4D47B9E}" type="presOf" srcId="{136FE0E6-588E-40E9-987C-41F7ADFE81D2}" destId="{919830F4-BEBE-4118-9D57-98AB3C564218}" srcOrd="0" destOrd="0" presId="urn:microsoft.com/office/officeart/2005/8/layout/orgChart1"/>
    <dgm:cxn modelId="{79379220-1248-ED45-93C9-7E0252D0F58F}" type="presOf" srcId="{EC009124-D209-4F75-8F27-81FE6944DCE2}" destId="{0633CCE0-E87A-485A-8822-41C0D132AD20}" srcOrd="0" destOrd="0" presId="urn:microsoft.com/office/officeart/2005/8/layout/orgChart1"/>
    <dgm:cxn modelId="{58A594C8-D7C3-9643-8B32-37FE9734FDA7}" type="presOf" srcId="{9B94CD11-66A5-4A94-AED7-07A6A5B72E74}" destId="{37C55895-8D56-44F4-B71A-9DCFF09F1B1F}" srcOrd="0" destOrd="0" presId="urn:microsoft.com/office/officeart/2005/8/layout/orgChart1"/>
    <dgm:cxn modelId="{62DB1511-C1FF-46E4-99D8-FFC6A3913080}" srcId="{C2BDE209-6148-4FAB-AABA-5663849356CA}" destId="{7241BC4A-9CF9-42F7-87AC-E7F040C5FDD8}" srcOrd="2" destOrd="0" parTransId="{B0B1F5D1-C0C8-459C-B2E7-7019E783A768}" sibTransId="{9E5189F3-D2E2-4DAF-A6F5-926DEF3B71E6}"/>
    <dgm:cxn modelId="{82181B80-AD0A-E348-ADD6-869B6AC81F44}" type="presParOf" srcId="{919830F4-BEBE-4118-9D57-98AB3C564218}" destId="{B1DDE771-831B-47F3-BDC1-DC52694511FC}" srcOrd="0" destOrd="0" presId="urn:microsoft.com/office/officeart/2005/8/layout/orgChart1"/>
    <dgm:cxn modelId="{B74918AF-C069-214A-8CFA-408611102F18}" type="presParOf" srcId="{B1DDE771-831B-47F3-BDC1-DC52694511FC}" destId="{3191FFB9-E5CD-40AD-A405-B6CA2EB8E208}" srcOrd="0" destOrd="0" presId="urn:microsoft.com/office/officeart/2005/8/layout/orgChart1"/>
    <dgm:cxn modelId="{81AFB40D-AE90-9A44-BAF6-90F2DB90677A}" type="presParOf" srcId="{3191FFB9-E5CD-40AD-A405-B6CA2EB8E208}" destId="{9FE082F7-A052-4E41-86B8-CB15B0F7FDB5}" srcOrd="0" destOrd="0" presId="urn:microsoft.com/office/officeart/2005/8/layout/orgChart1"/>
    <dgm:cxn modelId="{FB2C3F3C-C43F-5348-AADD-527E2656A0F1}" type="presParOf" srcId="{3191FFB9-E5CD-40AD-A405-B6CA2EB8E208}" destId="{F762AC35-563B-407A-9B45-73B362B2E49A}" srcOrd="1" destOrd="0" presId="urn:microsoft.com/office/officeart/2005/8/layout/orgChart1"/>
    <dgm:cxn modelId="{3EB63245-2365-C147-982D-2F73DFF47960}" type="presParOf" srcId="{B1DDE771-831B-47F3-BDC1-DC52694511FC}" destId="{9350033B-CFDE-4080-AAD8-C655D4A1F912}" srcOrd="1" destOrd="0" presId="urn:microsoft.com/office/officeart/2005/8/layout/orgChart1"/>
    <dgm:cxn modelId="{A97B4D16-F61E-DC4B-BD22-54774991D961}" type="presParOf" srcId="{9350033B-CFDE-4080-AAD8-C655D4A1F912}" destId="{0633CCE0-E87A-485A-8822-41C0D132AD20}" srcOrd="0" destOrd="0" presId="urn:microsoft.com/office/officeart/2005/8/layout/orgChart1"/>
    <dgm:cxn modelId="{CF347D8C-F07D-7D47-91CF-5101F6F8CC80}" type="presParOf" srcId="{9350033B-CFDE-4080-AAD8-C655D4A1F912}" destId="{D3F4931F-FAB5-43D8-9737-DD48987163F0}" srcOrd="1" destOrd="0" presId="urn:microsoft.com/office/officeart/2005/8/layout/orgChart1"/>
    <dgm:cxn modelId="{3E52D010-A6C0-BE42-B48D-A89738723FF4}" type="presParOf" srcId="{D3F4931F-FAB5-43D8-9737-DD48987163F0}" destId="{C2A230C6-0039-418D-833C-30F01728A158}" srcOrd="0" destOrd="0" presId="urn:microsoft.com/office/officeart/2005/8/layout/orgChart1"/>
    <dgm:cxn modelId="{0AF498D4-D816-9743-B201-443CA79D8CB5}" type="presParOf" srcId="{C2A230C6-0039-418D-833C-30F01728A158}" destId="{EC479AA7-77BE-48CA-BCF6-0F13C9D78FB8}" srcOrd="0" destOrd="0" presId="urn:microsoft.com/office/officeart/2005/8/layout/orgChart1"/>
    <dgm:cxn modelId="{8A8C05A0-33BB-5740-AC1C-BFD3E374D47B}" type="presParOf" srcId="{C2A230C6-0039-418D-833C-30F01728A158}" destId="{2F0C509D-27E3-44C4-8AEE-751A00EAC420}" srcOrd="1" destOrd="0" presId="urn:microsoft.com/office/officeart/2005/8/layout/orgChart1"/>
    <dgm:cxn modelId="{EEEFE3BA-4067-D441-BCBA-0EB863DEC9BC}" type="presParOf" srcId="{D3F4931F-FAB5-43D8-9737-DD48987163F0}" destId="{9087600C-FF02-4DE7-A9FB-ACF829AF543C}" srcOrd="1" destOrd="0" presId="urn:microsoft.com/office/officeart/2005/8/layout/orgChart1"/>
    <dgm:cxn modelId="{FA39CE8B-6AA7-B14A-8699-EBF08DD045CF}" type="presParOf" srcId="{D3F4931F-FAB5-43D8-9737-DD48987163F0}" destId="{7F5C916B-9B54-4148-80A7-4A75BBEE3BA4}" srcOrd="2" destOrd="0" presId="urn:microsoft.com/office/officeart/2005/8/layout/orgChart1"/>
    <dgm:cxn modelId="{BFA50BF4-87F5-E840-80E4-9AB1A07F5B73}" type="presParOf" srcId="{9350033B-CFDE-4080-AAD8-C655D4A1F912}" destId="{37C55895-8D56-44F4-B71A-9DCFF09F1B1F}" srcOrd="2" destOrd="0" presId="urn:microsoft.com/office/officeart/2005/8/layout/orgChart1"/>
    <dgm:cxn modelId="{62C2558E-C426-B244-9E09-A93A15984C47}" type="presParOf" srcId="{9350033B-CFDE-4080-AAD8-C655D4A1F912}" destId="{912550AC-9338-4B4F-8045-C3ABEFAA86FB}" srcOrd="3" destOrd="0" presId="urn:microsoft.com/office/officeart/2005/8/layout/orgChart1"/>
    <dgm:cxn modelId="{02FA22F2-7C63-AC48-BF9E-512730F8C415}" type="presParOf" srcId="{912550AC-9338-4B4F-8045-C3ABEFAA86FB}" destId="{297FCBB1-5F9B-4F46-A1BC-2B429EF1A999}" srcOrd="0" destOrd="0" presId="urn:microsoft.com/office/officeart/2005/8/layout/orgChart1"/>
    <dgm:cxn modelId="{FB6537BC-0B19-8C46-8508-00B2CDA86B35}" type="presParOf" srcId="{297FCBB1-5F9B-4F46-A1BC-2B429EF1A999}" destId="{98AF095C-E61A-4C73-97E1-E44103F5A2BF}" srcOrd="0" destOrd="0" presId="urn:microsoft.com/office/officeart/2005/8/layout/orgChart1"/>
    <dgm:cxn modelId="{1A97DA27-7C69-4C43-BF8E-A3C0A5506EB1}" type="presParOf" srcId="{297FCBB1-5F9B-4F46-A1BC-2B429EF1A999}" destId="{D0AC8DEE-FB04-4C80-B397-D1EFC0193B98}" srcOrd="1" destOrd="0" presId="urn:microsoft.com/office/officeart/2005/8/layout/orgChart1"/>
    <dgm:cxn modelId="{9A33EB2B-7693-E94C-8C69-72C6B7DE7D7F}" type="presParOf" srcId="{912550AC-9338-4B4F-8045-C3ABEFAA86FB}" destId="{71310891-2C9A-496D-BA27-931719C5A96A}" srcOrd="1" destOrd="0" presId="urn:microsoft.com/office/officeart/2005/8/layout/orgChart1"/>
    <dgm:cxn modelId="{ABA29385-582A-4D41-9451-9981A9548C96}" type="presParOf" srcId="{912550AC-9338-4B4F-8045-C3ABEFAA86FB}" destId="{0DB4E510-C15E-46D0-96E1-0A5C2D0DEC8A}" srcOrd="2" destOrd="0" presId="urn:microsoft.com/office/officeart/2005/8/layout/orgChart1"/>
    <dgm:cxn modelId="{A93070F4-AD74-4844-9C50-B4BFF3892E6B}" type="presParOf" srcId="{9350033B-CFDE-4080-AAD8-C655D4A1F912}" destId="{D1A2F758-75A6-4127-9078-340402434545}" srcOrd="4" destOrd="0" presId="urn:microsoft.com/office/officeart/2005/8/layout/orgChart1"/>
    <dgm:cxn modelId="{E10D459D-234B-0A43-B6D2-0CADD4B7F195}" type="presParOf" srcId="{9350033B-CFDE-4080-AAD8-C655D4A1F912}" destId="{00644832-3650-4788-B364-855FA835E82F}" srcOrd="5" destOrd="0" presId="urn:microsoft.com/office/officeart/2005/8/layout/orgChart1"/>
    <dgm:cxn modelId="{9A2CDB06-EBB0-9447-8939-5569B396BD10}" type="presParOf" srcId="{00644832-3650-4788-B364-855FA835E82F}" destId="{4A78A076-59FE-4A0F-B9D1-978EA55DFBD5}" srcOrd="0" destOrd="0" presId="urn:microsoft.com/office/officeart/2005/8/layout/orgChart1"/>
    <dgm:cxn modelId="{2D2E2C90-0C2A-F643-A307-2604C7B56F1D}" type="presParOf" srcId="{4A78A076-59FE-4A0F-B9D1-978EA55DFBD5}" destId="{A9C87D99-0EFF-4DDF-AC33-61D99B1DC9C8}" srcOrd="0" destOrd="0" presId="urn:microsoft.com/office/officeart/2005/8/layout/orgChart1"/>
    <dgm:cxn modelId="{9793EC25-05EF-CD4C-9264-8EA848CBA242}" type="presParOf" srcId="{4A78A076-59FE-4A0F-B9D1-978EA55DFBD5}" destId="{A6F4AF88-93A9-421C-AD65-2F985C726F3B}" srcOrd="1" destOrd="0" presId="urn:microsoft.com/office/officeart/2005/8/layout/orgChart1"/>
    <dgm:cxn modelId="{0185F337-9451-644E-AC4E-880329E4E6BD}" type="presParOf" srcId="{00644832-3650-4788-B364-855FA835E82F}" destId="{6DF7EA7C-902B-4063-8B52-5C021CE79764}" srcOrd="1" destOrd="0" presId="urn:microsoft.com/office/officeart/2005/8/layout/orgChart1"/>
    <dgm:cxn modelId="{CD3CA42A-9AD2-FC4B-98A9-DC8D3E53CEEB}" type="presParOf" srcId="{00644832-3650-4788-B364-855FA835E82F}" destId="{AF7900D4-E249-476F-A3B0-B1862188E20E}" srcOrd="2" destOrd="0" presId="urn:microsoft.com/office/officeart/2005/8/layout/orgChart1"/>
    <dgm:cxn modelId="{7D001F80-B3C3-BE40-9542-247987182393}" type="presParOf" srcId="{B1DDE771-831B-47F3-BDC1-DC52694511FC}" destId="{505818EE-37F1-48A6-AB44-09BD9F9705B0}"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28784-F644-4DCB-8FCB-4B9AD481166F}">
      <dsp:nvSpPr>
        <dsp:cNvPr id="0" name=""/>
        <dsp:cNvSpPr/>
      </dsp:nvSpPr>
      <dsp:spPr>
        <a:xfrm>
          <a:off x="5542021" y="2520273"/>
          <a:ext cx="3609005" cy="221054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Tobacco’s has been perceived as “affordable indulgence” among smokers</a:t>
          </a:r>
          <a:endParaRPr lang="en-GB" sz="1800" kern="1200" dirty="0"/>
        </a:p>
      </dsp:txBody>
      <dsp:txXfrm>
        <a:off x="6673280" y="3121466"/>
        <a:ext cx="2429187" cy="1560790"/>
      </dsp:txXfrm>
    </dsp:sp>
    <dsp:sp modelId="{BDF23EED-45AE-4FDD-A4D3-F1FC3C6DFE6C}">
      <dsp:nvSpPr>
        <dsp:cNvPr id="0" name=""/>
        <dsp:cNvSpPr/>
      </dsp:nvSpPr>
      <dsp:spPr>
        <a:xfrm>
          <a:off x="438059" y="2520280"/>
          <a:ext cx="3612156" cy="2259664"/>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t>Cigars have become fashion accessories and are highly popular among the upper-income class.</a:t>
          </a:r>
          <a:endParaRPr lang="en-GB" sz="1800" kern="1200" dirty="0"/>
        </a:p>
      </dsp:txBody>
      <dsp:txXfrm>
        <a:off x="487696" y="3134833"/>
        <a:ext cx="2429235" cy="1595474"/>
      </dsp:txXfrm>
    </dsp:sp>
    <dsp:sp modelId="{724547D8-D83F-46CA-8339-99E45C859335}">
      <dsp:nvSpPr>
        <dsp:cNvPr id="0" name=""/>
        <dsp:cNvSpPr/>
      </dsp:nvSpPr>
      <dsp:spPr>
        <a:xfrm>
          <a:off x="5611774" y="144022"/>
          <a:ext cx="3539239" cy="2126265"/>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sz="1800" kern="1200" dirty="0" smtClean="0"/>
            <a:t>U.S. Cigarette Consumption Falls 14% Since 2008, but Prices Rise 30%</a:t>
          </a:r>
          <a:endParaRPr lang="en-GB" sz="1800" kern="1200" dirty="0"/>
        </a:p>
      </dsp:txBody>
      <dsp:txXfrm>
        <a:off x="6720253" y="190729"/>
        <a:ext cx="2384053" cy="1501285"/>
      </dsp:txXfrm>
    </dsp:sp>
    <dsp:sp modelId="{8F0CDECF-8626-4915-9BBE-B05BB80AFE51}">
      <dsp:nvSpPr>
        <dsp:cNvPr id="0" name=""/>
        <dsp:cNvSpPr/>
      </dsp:nvSpPr>
      <dsp:spPr>
        <a:xfrm>
          <a:off x="438059" y="144022"/>
          <a:ext cx="3666913" cy="2148884"/>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smtClean="0"/>
            <a:t>Cigarette industry has a higher barriers to entry, less competition once it has established monopoly position</a:t>
          </a:r>
          <a:endParaRPr lang="en-GB" sz="1800" b="0" kern="1200" dirty="0"/>
        </a:p>
      </dsp:txBody>
      <dsp:txXfrm>
        <a:off x="485263" y="191226"/>
        <a:ext cx="2472431" cy="1517255"/>
      </dsp:txXfrm>
    </dsp:sp>
    <dsp:sp modelId="{087EA636-F1FE-45BE-B85D-900192B7FEA4}">
      <dsp:nvSpPr>
        <dsp:cNvPr id="0" name=""/>
        <dsp:cNvSpPr/>
      </dsp:nvSpPr>
      <dsp:spPr>
        <a:xfrm>
          <a:off x="2665427" y="283163"/>
          <a:ext cx="2045852" cy="2045852"/>
        </a:xfrm>
        <a:prstGeom prst="pieWedge">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Barriers to entry</a:t>
          </a:r>
          <a:endParaRPr lang="en-GB" sz="1600" b="1" kern="1200" dirty="0"/>
        </a:p>
      </dsp:txBody>
      <dsp:txXfrm>
        <a:off x="3264643" y="882379"/>
        <a:ext cx="1446636" cy="1446636"/>
      </dsp:txXfrm>
    </dsp:sp>
    <dsp:sp modelId="{C01C950D-3E20-481C-8110-B89DDC45D325}">
      <dsp:nvSpPr>
        <dsp:cNvPr id="0" name=""/>
        <dsp:cNvSpPr/>
      </dsp:nvSpPr>
      <dsp:spPr>
        <a:xfrm rot="5400000">
          <a:off x="4805776" y="283163"/>
          <a:ext cx="2045852" cy="2045852"/>
        </a:xfrm>
        <a:prstGeom prst="pieWedge">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Sales growth in cigarette</a:t>
          </a:r>
          <a:endParaRPr lang="en-GB" sz="1600" b="1" kern="1200" dirty="0"/>
        </a:p>
      </dsp:txBody>
      <dsp:txXfrm rot="-5400000">
        <a:off x="4805776" y="882379"/>
        <a:ext cx="1446636" cy="1446636"/>
      </dsp:txXfrm>
    </dsp:sp>
    <dsp:sp modelId="{FB4F32A0-2E78-4320-AD6D-CC189C886B09}">
      <dsp:nvSpPr>
        <dsp:cNvPr id="0" name=""/>
        <dsp:cNvSpPr/>
      </dsp:nvSpPr>
      <dsp:spPr>
        <a:xfrm rot="10800000">
          <a:off x="4805776" y="2423512"/>
          <a:ext cx="2045852" cy="2045852"/>
        </a:xfrm>
        <a:prstGeom prst="pieWedge">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Relatively resistant to macroeconomics events</a:t>
          </a:r>
          <a:endParaRPr lang="en-GB" sz="1600" b="1" kern="1200" dirty="0"/>
        </a:p>
      </dsp:txBody>
      <dsp:txXfrm rot="10800000">
        <a:off x="4805776" y="2423512"/>
        <a:ext cx="1446636" cy="1446636"/>
      </dsp:txXfrm>
    </dsp:sp>
    <dsp:sp modelId="{5A5DA9AD-2104-4925-94F4-E8D166ABAA66}">
      <dsp:nvSpPr>
        <dsp:cNvPr id="0" name=""/>
        <dsp:cNvSpPr/>
      </dsp:nvSpPr>
      <dsp:spPr>
        <a:xfrm rot="16200000">
          <a:off x="2665427" y="2423512"/>
          <a:ext cx="2045852" cy="2045852"/>
        </a:xfrm>
        <a:prstGeom prst="pieWedge">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Demand growth in cigars and smokeless</a:t>
          </a:r>
          <a:endParaRPr lang="en-GB" sz="1600" b="1" kern="1200" dirty="0"/>
        </a:p>
      </dsp:txBody>
      <dsp:txXfrm rot="5400000">
        <a:off x="3264643" y="2423512"/>
        <a:ext cx="1446636" cy="1446636"/>
      </dsp:txXfrm>
    </dsp:sp>
    <dsp:sp modelId="{0624B395-0843-47BD-8318-6E8F173CCF3E}">
      <dsp:nvSpPr>
        <dsp:cNvPr id="0" name=""/>
        <dsp:cNvSpPr/>
      </dsp:nvSpPr>
      <dsp:spPr>
        <a:xfrm>
          <a:off x="4405347" y="1951029"/>
          <a:ext cx="706362" cy="614228"/>
        </a:xfrm>
        <a:prstGeom prst="circularArrow">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EA92FE8-8B40-43E0-A424-3426E6A7A5BA}">
      <dsp:nvSpPr>
        <dsp:cNvPr id="0" name=""/>
        <dsp:cNvSpPr/>
      </dsp:nvSpPr>
      <dsp:spPr>
        <a:xfrm rot="10800000">
          <a:off x="4405347" y="2187270"/>
          <a:ext cx="706362" cy="614228"/>
        </a:xfrm>
        <a:prstGeom prst="circularArrow">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C9DFF-C4A0-48E7-B8E0-8EC71E47650B}">
      <dsp:nvSpPr>
        <dsp:cNvPr id="0" name=""/>
        <dsp:cNvSpPr/>
      </dsp:nvSpPr>
      <dsp:spPr>
        <a:xfrm>
          <a:off x="2908565" y="1455"/>
          <a:ext cx="6793483" cy="1556855"/>
        </a:xfrm>
        <a:prstGeom prst="rightArrow">
          <a:avLst>
            <a:gd name="adj1" fmla="val 75000"/>
            <a:gd name="adj2" fmla="val 50000"/>
          </a:avLst>
        </a:prstGeom>
        <a:solidFill>
          <a:schemeClr val="dk2">
            <a:alpha val="90000"/>
            <a:tint val="40000"/>
            <a:hueOff val="0"/>
            <a:satOff val="0"/>
            <a:lumOff val="0"/>
            <a:alphaOff val="0"/>
          </a:schemeClr>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Established brand allows Altria to consolidate its current presence and penetrate new market</a:t>
          </a:r>
          <a:endParaRPr lang="en-GB" sz="1600" kern="1200" dirty="0"/>
        </a:p>
        <a:p>
          <a:pPr marL="171450" lvl="1" indent="-171450" algn="l" defTabSz="711200">
            <a:lnSpc>
              <a:spcPct val="90000"/>
            </a:lnSpc>
            <a:spcBef>
              <a:spcPct val="0"/>
            </a:spcBef>
            <a:spcAft>
              <a:spcPct val="15000"/>
            </a:spcAft>
            <a:buChar char="••"/>
          </a:pPr>
          <a:r>
            <a:rPr lang="en-US" sz="1600" kern="1200" dirty="0" smtClean="0"/>
            <a:t>Acquisition of UST and John Middleton resulted in strong performance</a:t>
          </a:r>
          <a:endParaRPr lang="en-GB" sz="1600" kern="1200" dirty="0"/>
        </a:p>
        <a:p>
          <a:pPr marL="171450" lvl="1" indent="-171450" algn="l" defTabSz="711200">
            <a:lnSpc>
              <a:spcPct val="90000"/>
            </a:lnSpc>
            <a:spcBef>
              <a:spcPct val="0"/>
            </a:spcBef>
            <a:spcAft>
              <a:spcPct val="15000"/>
            </a:spcAft>
            <a:buChar char="••"/>
          </a:pPr>
          <a:r>
            <a:rPr lang="en-US" sz="1600" kern="1200" dirty="0" smtClean="0"/>
            <a:t>Strong market position gives tremendous bargaining power</a:t>
          </a:r>
          <a:endParaRPr lang="en-GB" sz="1600" kern="1200" dirty="0"/>
        </a:p>
      </dsp:txBody>
      <dsp:txXfrm>
        <a:off x="2908565" y="196062"/>
        <a:ext cx="6209662" cy="1167641"/>
      </dsp:txXfrm>
    </dsp:sp>
    <dsp:sp modelId="{25F76A06-1FFD-4FE6-9AFA-03B4884C8957}">
      <dsp:nvSpPr>
        <dsp:cNvPr id="0" name=""/>
        <dsp:cNvSpPr/>
      </dsp:nvSpPr>
      <dsp:spPr>
        <a:xfrm>
          <a:off x="0" y="409349"/>
          <a:ext cx="2899086" cy="759866"/>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Revenue generators</a:t>
          </a:r>
          <a:endParaRPr lang="en-GB" sz="1700" kern="1200" dirty="0"/>
        </a:p>
      </dsp:txBody>
      <dsp:txXfrm>
        <a:off x="37094" y="446443"/>
        <a:ext cx="2824898" cy="685678"/>
      </dsp:txXfrm>
    </dsp:sp>
    <dsp:sp modelId="{AF93AD38-174B-4D41-8CFB-4D12A5D876AC}">
      <dsp:nvSpPr>
        <dsp:cNvPr id="0" name=""/>
        <dsp:cNvSpPr/>
      </dsp:nvSpPr>
      <dsp:spPr>
        <a:xfrm>
          <a:off x="2911608" y="1716949"/>
          <a:ext cx="6799920" cy="1867945"/>
        </a:xfrm>
        <a:prstGeom prst="rightArrow">
          <a:avLst>
            <a:gd name="adj1" fmla="val 75000"/>
            <a:gd name="adj2" fmla="val 50000"/>
          </a:avLst>
        </a:prstGeom>
        <a:solidFill>
          <a:schemeClr val="dk2">
            <a:alpha val="90000"/>
            <a:tint val="40000"/>
            <a:hueOff val="0"/>
            <a:satOff val="0"/>
            <a:lumOff val="0"/>
            <a:alphaOff val="0"/>
          </a:schemeClr>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Continuously focused on cost reduction and manufacturing optimization program in the recent years.</a:t>
          </a:r>
          <a:endParaRPr lang="en-GB" sz="1600" kern="1200" dirty="0"/>
        </a:p>
        <a:p>
          <a:pPr marL="171450" lvl="1" indent="-171450" algn="l" defTabSz="711200">
            <a:lnSpc>
              <a:spcPct val="90000"/>
            </a:lnSpc>
            <a:spcBef>
              <a:spcPct val="0"/>
            </a:spcBef>
            <a:spcAft>
              <a:spcPct val="15000"/>
            </a:spcAft>
            <a:buChar char="••"/>
          </a:pPr>
          <a:r>
            <a:rPr lang="en-GB" sz="1600" kern="1200" dirty="0" smtClean="0"/>
            <a:t>Generated approximately $300 million in UST integration cost savings as of December 2010</a:t>
          </a:r>
          <a:endParaRPr lang="en-GB" sz="1600" kern="1200" dirty="0"/>
        </a:p>
        <a:p>
          <a:pPr marL="171450" lvl="1" indent="-171450" algn="l" defTabSz="711200">
            <a:lnSpc>
              <a:spcPct val="90000"/>
            </a:lnSpc>
            <a:spcBef>
              <a:spcPct val="0"/>
            </a:spcBef>
            <a:spcAft>
              <a:spcPct val="15000"/>
            </a:spcAft>
            <a:buChar char="••"/>
          </a:pPr>
          <a:r>
            <a:rPr lang="en-US" sz="1600" kern="1200" dirty="0" smtClean="0"/>
            <a:t>Effective cost savings will continue to increase profitability </a:t>
          </a:r>
          <a:endParaRPr lang="en-GB" sz="1600" kern="1200" dirty="0"/>
        </a:p>
      </dsp:txBody>
      <dsp:txXfrm>
        <a:off x="2911608" y="1950442"/>
        <a:ext cx="6099441" cy="1400959"/>
      </dsp:txXfrm>
    </dsp:sp>
    <dsp:sp modelId="{FF71FF05-F794-4367-A941-4CF8D74F7796}">
      <dsp:nvSpPr>
        <dsp:cNvPr id="0" name=""/>
        <dsp:cNvSpPr/>
      </dsp:nvSpPr>
      <dsp:spPr>
        <a:xfrm>
          <a:off x="290" y="2243254"/>
          <a:ext cx="2911027" cy="736022"/>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Cost management</a:t>
          </a:r>
          <a:endParaRPr lang="en-GB" sz="1700" kern="1200" dirty="0"/>
        </a:p>
      </dsp:txBody>
      <dsp:txXfrm>
        <a:off x="36220" y="2279184"/>
        <a:ext cx="2839167" cy="664162"/>
      </dsp:txXfrm>
    </dsp:sp>
    <dsp:sp modelId="{2C6B141D-AC75-4694-9BDC-CDFE40F7BAA3}">
      <dsp:nvSpPr>
        <dsp:cNvPr id="0" name=""/>
        <dsp:cNvSpPr/>
      </dsp:nvSpPr>
      <dsp:spPr>
        <a:xfrm>
          <a:off x="2944053" y="3580980"/>
          <a:ext cx="6767475" cy="1518900"/>
        </a:xfrm>
        <a:prstGeom prst="rightArrow">
          <a:avLst>
            <a:gd name="adj1" fmla="val 75000"/>
            <a:gd name="adj2" fmla="val 50000"/>
          </a:avLst>
        </a:prstGeom>
        <a:solidFill>
          <a:schemeClr val="dk2">
            <a:alpha val="90000"/>
            <a:tint val="40000"/>
            <a:hueOff val="0"/>
            <a:satOff val="0"/>
            <a:lumOff val="0"/>
            <a:alphaOff val="0"/>
          </a:schemeClr>
        </a:solidFill>
        <a:ln w="2642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14300" lvl="1" indent="-114300" algn="l" defTabSz="622300">
            <a:lnSpc>
              <a:spcPct val="90000"/>
            </a:lnSpc>
            <a:spcBef>
              <a:spcPct val="0"/>
            </a:spcBef>
            <a:spcAft>
              <a:spcPct val="15000"/>
            </a:spcAft>
            <a:buChar char="••"/>
          </a:pPr>
          <a:endParaRPr lang="en-GB" sz="1400" kern="1200" dirty="0"/>
        </a:p>
        <a:p>
          <a:pPr marL="171450" lvl="1" indent="-171450" algn="l" defTabSz="711200">
            <a:lnSpc>
              <a:spcPct val="90000"/>
            </a:lnSpc>
            <a:spcBef>
              <a:spcPct val="0"/>
            </a:spcBef>
            <a:spcAft>
              <a:spcPct val="15000"/>
            </a:spcAft>
            <a:buChar char="••"/>
          </a:pPr>
          <a:r>
            <a:rPr lang="en-GB" sz="1600" kern="1200" dirty="0" smtClean="0"/>
            <a:t>Altria Services will develop new products to capture more consumers</a:t>
          </a:r>
          <a:endParaRPr lang="en-GB" sz="1600" kern="1200" dirty="0"/>
        </a:p>
        <a:p>
          <a:pPr marL="171450" lvl="1" indent="-171450" algn="l" defTabSz="711200">
            <a:lnSpc>
              <a:spcPct val="90000"/>
            </a:lnSpc>
            <a:spcBef>
              <a:spcPct val="0"/>
            </a:spcBef>
            <a:spcAft>
              <a:spcPct val="15000"/>
            </a:spcAft>
            <a:buChar char="••"/>
          </a:pPr>
          <a:r>
            <a:rPr lang="en-US" sz="1600" kern="1200" dirty="0" smtClean="0"/>
            <a:t>Acquisition of UST has led to brand value leverage and market penetration in smokeless tobacco products. </a:t>
          </a:r>
          <a:endParaRPr lang="en-GB" sz="1600" kern="1200" dirty="0"/>
        </a:p>
      </dsp:txBody>
      <dsp:txXfrm>
        <a:off x="2944053" y="3770843"/>
        <a:ext cx="6197888" cy="1139175"/>
      </dsp:txXfrm>
    </dsp:sp>
    <dsp:sp modelId="{B2569FD7-4493-4524-93B0-CD49916F8A0C}">
      <dsp:nvSpPr>
        <dsp:cNvPr id="0" name=""/>
        <dsp:cNvSpPr/>
      </dsp:nvSpPr>
      <dsp:spPr>
        <a:xfrm>
          <a:off x="0" y="3942013"/>
          <a:ext cx="2937965" cy="886951"/>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Capture new trends through innovation and acquisition </a:t>
          </a:r>
          <a:endParaRPr lang="en-GB" sz="1700" kern="1200" dirty="0"/>
        </a:p>
      </dsp:txBody>
      <dsp:txXfrm>
        <a:off x="43297" y="3985310"/>
        <a:ext cx="2851371" cy="80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37E81-CB69-43D6-A276-501F791F3DA9}">
      <dsp:nvSpPr>
        <dsp:cNvPr id="0" name=""/>
        <dsp:cNvSpPr/>
      </dsp:nvSpPr>
      <dsp:spPr>
        <a:xfrm>
          <a:off x="119857" y="-8871"/>
          <a:ext cx="3549649" cy="1126315"/>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22275">
            <a:lnSpc>
              <a:spcPct val="90000"/>
            </a:lnSpc>
            <a:spcBef>
              <a:spcPct val="0"/>
            </a:spcBef>
            <a:spcAft>
              <a:spcPct val="35000"/>
            </a:spcAft>
          </a:pPr>
          <a:r>
            <a:rPr lang="en-GB" sz="950" kern="1200" dirty="0" smtClean="0"/>
            <a:t>Strong Relationships with Tier 1 OEMS</a:t>
          </a:r>
          <a:endParaRPr lang="en-GB" sz="950" kern="1200" dirty="0"/>
        </a:p>
      </dsp:txBody>
      <dsp:txXfrm>
        <a:off x="1274380" y="47443"/>
        <a:ext cx="1240602" cy="168947"/>
      </dsp:txXfrm>
    </dsp:sp>
    <dsp:sp modelId="{5672AD1E-247A-4EC3-A372-15FC1BD8364F}">
      <dsp:nvSpPr>
        <dsp:cNvPr id="0" name=""/>
        <dsp:cNvSpPr/>
      </dsp:nvSpPr>
      <dsp:spPr>
        <a:xfrm>
          <a:off x="584470" y="254963"/>
          <a:ext cx="2598645" cy="880223"/>
        </a:xfrm>
        <a:prstGeom prst="ellips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GB" sz="1000" kern="1200" dirty="0" smtClean="0"/>
            <a:t>Cost Leadership</a:t>
          </a:r>
          <a:endParaRPr lang="en-GB" sz="1000" kern="1200" dirty="0"/>
        </a:p>
      </dsp:txBody>
      <dsp:txXfrm>
        <a:off x="1278308" y="309977"/>
        <a:ext cx="1210968" cy="165041"/>
      </dsp:txXfrm>
    </dsp:sp>
    <dsp:sp modelId="{AACCB893-65A2-4A7F-A35E-3E9AF2619E44}">
      <dsp:nvSpPr>
        <dsp:cNvPr id="0" name=""/>
        <dsp:cNvSpPr/>
      </dsp:nvSpPr>
      <dsp:spPr>
        <a:xfrm>
          <a:off x="1022806" y="587810"/>
          <a:ext cx="1799840" cy="496107"/>
        </a:xfrm>
        <a:prstGeom prst="ellipse">
          <a:avLst/>
        </a:prstGeom>
        <a:solidFill>
          <a:schemeClr val="accent1">
            <a:shade val="80000"/>
            <a:hueOff val="306247"/>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GB" sz="1000" kern="1200" dirty="0" smtClean="0"/>
            <a:t>Technology Pioneer (</a:t>
          </a:r>
          <a:r>
            <a:rPr lang="en-GB" sz="1000" kern="1200" dirty="0" err="1" smtClean="0"/>
            <a:t>eg</a:t>
          </a:r>
          <a:r>
            <a:rPr lang="en-GB" sz="1000" kern="1200" dirty="0" smtClean="0"/>
            <a:t> 19nm NAND). Working on 3D </a:t>
          </a:r>
          <a:r>
            <a:rPr lang="en-GB" sz="1000" kern="1200" dirty="0" err="1" smtClean="0"/>
            <a:t>Nand</a:t>
          </a:r>
          <a:endParaRPr lang="en-GB" sz="1000" kern="1200" dirty="0"/>
        </a:p>
      </dsp:txBody>
      <dsp:txXfrm>
        <a:off x="1286387" y="711837"/>
        <a:ext cx="1272679" cy="248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F758-75A6-4127-9078-340402434545}">
      <dsp:nvSpPr>
        <dsp:cNvPr id="0" name=""/>
        <dsp:cNvSpPr/>
      </dsp:nvSpPr>
      <dsp:spPr>
        <a:xfrm>
          <a:off x="2120070" y="676287"/>
          <a:ext cx="1499965" cy="260324"/>
        </a:xfrm>
        <a:custGeom>
          <a:avLst/>
          <a:gdLst/>
          <a:ahLst/>
          <a:cxnLst/>
          <a:rect l="0" t="0" r="0" b="0"/>
          <a:pathLst>
            <a:path>
              <a:moveTo>
                <a:pt x="0" y="0"/>
              </a:moveTo>
              <a:lnTo>
                <a:pt x="0" y="130162"/>
              </a:lnTo>
              <a:lnTo>
                <a:pt x="1499965" y="130162"/>
              </a:lnTo>
              <a:lnTo>
                <a:pt x="1499965" y="2603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C55895-8D56-44F4-B71A-9DCFF09F1B1F}">
      <dsp:nvSpPr>
        <dsp:cNvPr id="0" name=""/>
        <dsp:cNvSpPr/>
      </dsp:nvSpPr>
      <dsp:spPr>
        <a:xfrm>
          <a:off x="2074349" y="676287"/>
          <a:ext cx="91440" cy="260324"/>
        </a:xfrm>
        <a:custGeom>
          <a:avLst/>
          <a:gdLst/>
          <a:ahLst/>
          <a:cxnLst/>
          <a:rect l="0" t="0" r="0" b="0"/>
          <a:pathLst>
            <a:path>
              <a:moveTo>
                <a:pt x="45720" y="0"/>
              </a:moveTo>
              <a:lnTo>
                <a:pt x="45720" y="2603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3CCE0-E87A-485A-8822-41C0D132AD20}">
      <dsp:nvSpPr>
        <dsp:cNvPr id="0" name=""/>
        <dsp:cNvSpPr/>
      </dsp:nvSpPr>
      <dsp:spPr>
        <a:xfrm>
          <a:off x="620104" y="676287"/>
          <a:ext cx="1499965" cy="260324"/>
        </a:xfrm>
        <a:custGeom>
          <a:avLst/>
          <a:gdLst/>
          <a:ahLst/>
          <a:cxnLst/>
          <a:rect l="0" t="0" r="0" b="0"/>
          <a:pathLst>
            <a:path>
              <a:moveTo>
                <a:pt x="1499965" y="0"/>
              </a:moveTo>
              <a:lnTo>
                <a:pt x="1499965" y="130162"/>
              </a:lnTo>
              <a:lnTo>
                <a:pt x="0" y="130162"/>
              </a:lnTo>
              <a:lnTo>
                <a:pt x="0" y="2603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E082F7-A052-4E41-86B8-CB15B0F7FDB5}">
      <dsp:nvSpPr>
        <dsp:cNvPr id="0" name=""/>
        <dsp:cNvSpPr/>
      </dsp:nvSpPr>
      <dsp:spPr>
        <a:xfrm>
          <a:off x="1500249" y="56467"/>
          <a:ext cx="1239640" cy="6198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Positioning by Management</a:t>
          </a:r>
          <a:endParaRPr lang="en-GB" sz="1400" kern="1200" dirty="0"/>
        </a:p>
      </dsp:txBody>
      <dsp:txXfrm>
        <a:off x="1500249" y="56467"/>
        <a:ext cx="1239640" cy="619820"/>
      </dsp:txXfrm>
    </dsp:sp>
    <dsp:sp modelId="{EC479AA7-77BE-48CA-BCF6-0F13C9D78FB8}">
      <dsp:nvSpPr>
        <dsp:cNvPr id="0" name=""/>
        <dsp:cNvSpPr/>
      </dsp:nvSpPr>
      <dsp:spPr>
        <a:xfrm>
          <a:off x="284" y="936612"/>
          <a:ext cx="1239640" cy="61982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Develop capability for SSD</a:t>
          </a:r>
          <a:endParaRPr lang="en-GB" sz="1400" kern="1200" dirty="0"/>
        </a:p>
      </dsp:txBody>
      <dsp:txXfrm>
        <a:off x="284" y="936612"/>
        <a:ext cx="1239640" cy="619820"/>
      </dsp:txXfrm>
    </dsp:sp>
    <dsp:sp modelId="{98AF095C-E61A-4C73-97E1-E44103F5A2BF}">
      <dsp:nvSpPr>
        <dsp:cNvPr id="0" name=""/>
        <dsp:cNvSpPr/>
      </dsp:nvSpPr>
      <dsp:spPr>
        <a:xfrm>
          <a:off x="1500249" y="936612"/>
          <a:ext cx="1239640" cy="61982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Increasing focus on OEM</a:t>
          </a:r>
          <a:endParaRPr lang="en-GB" sz="1400" kern="1200" dirty="0"/>
        </a:p>
      </dsp:txBody>
      <dsp:txXfrm>
        <a:off x="1500249" y="936612"/>
        <a:ext cx="1239640" cy="619820"/>
      </dsp:txXfrm>
    </dsp:sp>
    <dsp:sp modelId="{A9C87D99-0EFF-4DDF-AC33-61D99B1DC9C8}">
      <dsp:nvSpPr>
        <dsp:cNvPr id="0" name=""/>
        <dsp:cNvSpPr/>
      </dsp:nvSpPr>
      <dsp:spPr>
        <a:xfrm>
          <a:off x="3000214" y="936612"/>
          <a:ext cx="1239640" cy="61982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Reduce the reliance on non captive supply</a:t>
          </a:r>
          <a:endParaRPr lang="en-GB" sz="1400" kern="1200" dirty="0"/>
        </a:p>
      </dsp:txBody>
      <dsp:txXfrm>
        <a:off x="3000214" y="936612"/>
        <a:ext cx="1239640" cy="619820"/>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5491" tIns="47745" rIns="95491" bIns="47745" numCol="1" anchor="t" anchorCtr="0" compatLnSpc="1">
            <a:prstTxWarp prst="textNoShape">
              <a:avLst/>
            </a:prstTxWarp>
          </a:bodyPr>
          <a:lstStyle>
            <a:lvl1pPr defTabSz="955675">
              <a:defRPr sz="1300" u="none"/>
            </a:lvl1pPr>
          </a:lstStyle>
          <a:p>
            <a:endParaRPr lang="en-GB"/>
          </a:p>
        </p:txBody>
      </p:sp>
      <p:sp>
        <p:nvSpPr>
          <p:cNvPr id="252931" name="Rectangle 3"/>
          <p:cNvSpPr>
            <a:spLocks noGrp="1" noChangeArrowheads="1"/>
          </p:cNvSpPr>
          <p:nvPr>
            <p:ph type="dt" sz="quarter" idx="1"/>
          </p:nvPr>
        </p:nvSpPr>
        <p:spPr bwMode="auto">
          <a:xfrm>
            <a:off x="4019550" y="0"/>
            <a:ext cx="3078163" cy="512763"/>
          </a:xfrm>
          <a:prstGeom prst="rect">
            <a:avLst/>
          </a:prstGeom>
          <a:noFill/>
          <a:ln w="9525">
            <a:noFill/>
            <a:miter lim="800000"/>
            <a:headEnd/>
            <a:tailEnd/>
          </a:ln>
        </p:spPr>
        <p:txBody>
          <a:bodyPr vert="horz" wrap="square" lIns="95491" tIns="47745" rIns="95491" bIns="47745" numCol="1" anchor="t" anchorCtr="0" compatLnSpc="1">
            <a:prstTxWarp prst="textNoShape">
              <a:avLst/>
            </a:prstTxWarp>
          </a:bodyPr>
          <a:lstStyle>
            <a:lvl1pPr algn="r" defTabSz="955675">
              <a:defRPr sz="1300" u="none"/>
            </a:lvl1pPr>
          </a:lstStyle>
          <a:p>
            <a:endParaRPr lang="en-GB"/>
          </a:p>
        </p:txBody>
      </p:sp>
      <p:sp>
        <p:nvSpPr>
          <p:cNvPr id="252932"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p:spPr>
        <p:txBody>
          <a:bodyPr vert="horz" wrap="square" lIns="95491" tIns="47745" rIns="95491" bIns="47745" numCol="1" anchor="b" anchorCtr="0" compatLnSpc="1">
            <a:prstTxWarp prst="textNoShape">
              <a:avLst/>
            </a:prstTxWarp>
          </a:bodyPr>
          <a:lstStyle>
            <a:lvl1pPr defTabSz="955675">
              <a:defRPr sz="1300" u="none"/>
            </a:lvl1pPr>
          </a:lstStyle>
          <a:p>
            <a:endParaRPr lang="en-GB"/>
          </a:p>
        </p:txBody>
      </p:sp>
      <p:sp>
        <p:nvSpPr>
          <p:cNvPr id="252933" name="Rectangle 5"/>
          <p:cNvSpPr>
            <a:spLocks noGrp="1" noChangeArrowheads="1"/>
          </p:cNvSpPr>
          <p:nvPr>
            <p:ph type="sldNum" sz="quarter" idx="3"/>
          </p:nvPr>
        </p:nvSpPr>
        <p:spPr bwMode="auto">
          <a:xfrm>
            <a:off x="4019550" y="9720263"/>
            <a:ext cx="3078163" cy="512762"/>
          </a:xfrm>
          <a:prstGeom prst="rect">
            <a:avLst/>
          </a:prstGeom>
          <a:noFill/>
          <a:ln w="9525">
            <a:noFill/>
            <a:miter lim="800000"/>
            <a:headEnd/>
            <a:tailEnd/>
          </a:ln>
        </p:spPr>
        <p:txBody>
          <a:bodyPr vert="horz" wrap="square" lIns="95491" tIns="47745" rIns="95491" bIns="47745" numCol="1" anchor="b" anchorCtr="0" compatLnSpc="1">
            <a:prstTxWarp prst="textNoShape">
              <a:avLst/>
            </a:prstTxWarp>
          </a:bodyPr>
          <a:lstStyle>
            <a:lvl1pPr algn="r" defTabSz="955675">
              <a:defRPr sz="1300" u="none"/>
            </a:lvl1pPr>
          </a:lstStyle>
          <a:p>
            <a:fld id="{C52D3028-14B3-4421-8E34-B75168DD8170}" type="slidenum">
              <a:rPr lang="en-GB"/>
              <a:pPr/>
              <a:t>‹Nº›</a:t>
            </a:fld>
            <a:endParaRPr lang="en-GB"/>
          </a:p>
        </p:txBody>
      </p:sp>
    </p:spTree>
    <p:extLst>
      <p:ext uri="{BB962C8B-B14F-4D97-AF65-F5344CB8AC3E}">
        <p14:creationId xmlns:p14="http://schemas.microsoft.com/office/powerpoint/2010/main" xmlns="" val="1559835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5491" tIns="47745" rIns="95491" bIns="47745" numCol="1" anchor="t" anchorCtr="0" compatLnSpc="1">
            <a:prstTxWarp prst="textNoShape">
              <a:avLst/>
            </a:prstTxWarp>
          </a:bodyPr>
          <a:lstStyle>
            <a:lvl1pPr defTabSz="955675">
              <a:defRPr sz="1300" u="none"/>
            </a:lvl1pPr>
          </a:lstStyle>
          <a:p>
            <a:endParaRPr lang="en-GB"/>
          </a:p>
        </p:txBody>
      </p:sp>
      <p:sp>
        <p:nvSpPr>
          <p:cNvPr id="101379" name="Rectangle 3"/>
          <p:cNvSpPr>
            <a:spLocks noGrp="1" noChangeArrowheads="1"/>
          </p:cNvSpPr>
          <p:nvPr>
            <p:ph type="dt" idx="1"/>
          </p:nvPr>
        </p:nvSpPr>
        <p:spPr bwMode="auto">
          <a:xfrm>
            <a:off x="4019550" y="0"/>
            <a:ext cx="3078163" cy="512763"/>
          </a:xfrm>
          <a:prstGeom prst="rect">
            <a:avLst/>
          </a:prstGeom>
          <a:noFill/>
          <a:ln w="9525">
            <a:noFill/>
            <a:miter lim="800000"/>
            <a:headEnd/>
            <a:tailEnd/>
          </a:ln>
        </p:spPr>
        <p:txBody>
          <a:bodyPr vert="horz" wrap="square" lIns="95491" tIns="47745" rIns="95491" bIns="47745" numCol="1" anchor="t" anchorCtr="0" compatLnSpc="1">
            <a:prstTxWarp prst="textNoShape">
              <a:avLst/>
            </a:prstTxWarp>
          </a:bodyPr>
          <a:lstStyle>
            <a:lvl1pPr algn="r" defTabSz="955675">
              <a:defRPr sz="1300" u="none"/>
            </a:lvl1pPr>
          </a:lstStyle>
          <a:p>
            <a:endParaRPr lang="en-GB"/>
          </a:p>
        </p:txBody>
      </p:sp>
      <p:sp>
        <p:nvSpPr>
          <p:cNvPr id="30724" name="Rectangle 4"/>
          <p:cNvSpPr>
            <a:spLocks noGrp="1" noRot="1" noChangeAspect="1" noChangeArrowheads="1" noTextEdit="1"/>
          </p:cNvSpPr>
          <p:nvPr>
            <p:ph type="sldImg" idx="2"/>
          </p:nvPr>
        </p:nvSpPr>
        <p:spPr bwMode="auto">
          <a:xfrm>
            <a:off x="779463" y="766763"/>
            <a:ext cx="5541962" cy="3838575"/>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p:spPr>
        <p:txBody>
          <a:bodyPr vert="horz" wrap="square" lIns="95491" tIns="47745" rIns="95491" bIns="4774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1383" name="Rectangle 7"/>
          <p:cNvSpPr>
            <a:spLocks noGrp="1" noChangeArrowheads="1"/>
          </p:cNvSpPr>
          <p:nvPr>
            <p:ph type="sldNum" sz="quarter" idx="5"/>
          </p:nvPr>
        </p:nvSpPr>
        <p:spPr bwMode="auto">
          <a:xfrm>
            <a:off x="4019550" y="9720263"/>
            <a:ext cx="3078163" cy="512762"/>
          </a:xfrm>
          <a:prstGeom prst="rect">
            <a:avLst/>
          </a:prstGeom>
          <a:noFill/>
          <a:ln w="9525">
            <a:noFill/>
            <a:miter lim="800000"/>
            <a:headEnd/>
            <a:tailEnd/>
          </a:ln>
        </p:spPr>
        <p:txBody>
          <a:bodyPr vert="horz" wrap="square" lIns="95491" tIns="47745" rIns="95491" bIns="47745" numCol="1" anchor="b" anchorCtr="0" compatLnSpc="1">
            <a:prstTxWarp prst="textNoShape">
              <a:avLst/>
            </a:prstTxWarp>
          </a:bodyPr>
          <a:lstStyle>
            <a:lvl1pPr algn="r" defTabSz="955675">
              <a:defRPr sz="1300" u="none"/>
            </a:lvl1pPr>
          </a:lstStyle>
          <a:p>
            <a:fld id="{F4CAAE5B-43CA-42C2-9A75-1C2D76782E7C}" type="slidenum">
              <a:rPr lang="en-GB"/>
              <a:pPr/>
              <a:t>‹Nº›</a:t>
            </a:fld>
            <a:endParaRPr lang="en-GB"/>
          </a:p>
        </p:txBody>
      </p:sp>
    </p:spTree>
    <p:extLst>
      <p:ext uri="{BB962C8B-B14F-4D97-AF65-F5344CB8AC3E}">
        <p14:creationId xmlns:p14="http://schemas.microsoft.com/office/powerpoint/2010/main" xmlns="" val="2721150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fld id="{0C11BE14-747E-461F-A32F-DDED612428C5}" type="slidenum">
              <a:rPr lang="en-GB"/>
              <a:pPr/>
              <a:t>1</a:t>
            </a:fld>
            <a:endParaRPr lang="en-GB"/>
          </a:p>
        </p:txBody>
      </p:sp>
      <p:sp>
        <p:nvSpPr>
          <p:cNvPr id="31747" name="Rectangle 2"/>
          <p:cNvSpPr>
            <a:spLocks noGrp="1" noRot="1" noChangeAspect="1" noChangeArrowheads="1" noTextEdit="1"/>
          </p:cNvSpPr>
          <p:nvPr>
            <p:ph type="sldImg"/>
          </p:nvPr>
        </p:nvSpPr>
        <p:spPr>
          <a:xfrm>
            <a:off x="779463" y="766763"/>
            <a:ext cx="5541962" cy="3838575"/>
          </a:xfrm>
          <a:ln/>
        </p:spPr>
      </p:sp>
      <p:sp>
        <p:nvSpPr>
          <p:cNvPr id="31748" name="Rectangle 3"/>
          <p:cNvSpPr>
            <a:spLocks noGrp="1" noChangeArrowheads="1"/>
          </p:cNvSpPr>
          <p:nvPr>
            <p:ph type="body" idx="1"/>
          </p:nvPr>
        </p:nvSpPr>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779463" y="768350"/>
            <a:ext cx="5540375" cy="3836988"/>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779463" y="768350"/>
            <a:ext cx="5540375" cy="3836988"/>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779463" y="768350"/>
            <a:ext cx="5540375" cy="3836988"/>
          </a:xfrm>
          <a:ln/>
        </p:spPr>
      </p:sp>
      <p:sp>
        <p:nvSpPr>
          <p:cNvPr id="23555" name="Rectangle 3"/>
          <p:cNvSpPr>
            <a:spLocks noGrp="1" noChangeArrowheads="1"/>
          </p:cNvSpPr>
          <p:nvPr>
            <p:ph type="body" idx="1"/>
          </p:nvPr>
        </p:nvSpPr>
        <p:spPr>
          <a:xfrm>
            <a:off x="709599" y="4860619"/>
            <a:ext cx="5680103" cy="537399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79463" y="768350"/>
            <a:ext cx="5540375" cy="3836988"/>
          </a:xfrm>
          <a:ln/>
        </p:spPr>
      </p:sp>
      <p:sp>
        <p:nvSpPr>
          <p:cNvPr id="24579" name="Rectangle 3"/>
          <p:cNvSpPr>
            <a:spLocks noGrp="1" noChangeArrowheads="1"/>
          </p:cNvSpPr>
          <p:nvPr>
            <p:ph type="body" idx="1"/>
          </p:nvPr>
        </p:nvSpPr>
        <p:spPr>
          <a:xfrm>
            <a:off x="709599" y="4860619"/>
            <a:ext cx="5680103" cy="50152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sz="1000"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779463" y="768350"/>
            <a:ext cx="5540375" cy="3836988"/>
          </a:xfrm>
          <a:ln/>
        </p:spPr>
      </p:sp>
      <p:sp>
        <p:nvSpPr>
          <p:cNvPr id="25603" name="Rectangle 3"/>
          <p:cNvSpPr>
            <a:spLocks noGrp="1" noChangeArrowheads="1"/>
          </p:cNvSpPr>
          <p:nvPr>
            <p:ph type="body" idx="1"/>
          </p:nvPr>
        </p:nvSpPr>
        <p:spPr>
          <a:xfrm>
            <a:off x="709599" y="4860619"/>
            <a:ext cx="5680103" cy="486061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779463" y="768350"/>
            <a:ext cx="5540375" cy="3836988"/>
          </a:xfrm>
          <a:ln/>
        </p:spPr>
      </p:sp>
      <p:sp>
        <p:nvSpPr>
          <p:cNvPr id="26627" name="Rectangle 3"/>
          <p:cNvSpPr>
            <a:spLocks noGrp="1" noChangeArrowheads="1"/>
          </p:cNvSpPr>
          <p:nvPr>
            <p:ph type="body" idx="1"/>
          </p:nvPr>
        </p:nvSpPr>
        <p:spPr>
          <a:xfrm>
            <a:off x="709599" y="4860619"/>
            <a:ext cx="5680103" cy="486061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779463" y="768350"/>
            <a:ext cx="5540375" cy="3836988"/>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779463" y="768350"/>
            <a:ext cx="5540375" cy="3836988"/>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t>On DCF, I tried to see how the stock would value under different economic scenarios. </a:t>
            </a:r>
          </a:p>
          <a:p>
            <a:pPr eaLnBrk="1" hangingPunct="1"/>
            <a:r>
              <a:rPr lang="en-US" b="1"/>
              <a:t>I believe as long as China does not come to a hard landing (GDP growth below 7.5%), the stock will perform well in both near term and long term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779463" y="768350"/>
            <a:ext cx="5540375" cy="3836988"/>
          </a:xfrm>
          <a:ln/>
        </p:spPr>
      </p:sp>
      <p:sp>
        <p:nvSpPr>
          <p:cNvPr id="29699" name="Rectangle 3"/>
          <p:cNvSpPr>
            <a:spLocks noGrp="1" noChangeArrowheads="1"/>
          </p:cNvSpPr>
          <p:nvPr>
            <p:ph type="body" idx="1"/>
          </p:nvPr>
        </p:nvSpPr>
        <p:spPr>
          <a:xfrm>
            <a:off x="709599" y="4860619"/>
            <a:ext cx="5680103" cy="486061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779463" y="768350"/>
            <a:ext cx="5540375" cy="38369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A1F40C61-3ABD-4E89-8079-5A6A0CD172E6}" type="slidenum">
              <a:rPr lang="en-GB"/>
              <a:pPr/>
              <a:t>2</a:t>
            </a:fld>
            <a:endParaRPr lang="en-GB"/>
          </a:p>
        </p:txBody>
      </p:sp>
      <p:sp>
        <p:nvSpPr>
          <p:cNvPr id="32771" name="Rectangle 2"/>
          <p:cNvSpPr>
            <a:spLocks noGrp="1" noRot="1" noChangeAspect="1" noChangeArrowheads="1" noTextEdit="1"/>
          </p:cNvSpPr>
          <p:nvPr>
            <p:ph type="sldImg"/>
          </p:nvPr>
        </p:nvSpPr>
        <p:spPr>
          <a:xfrm>
            <a:off x="781050" y="766763"/>
            <a:ext cx="5546725" cy="3841750"/>
          </a:xfrm>
          <a:ln/>
        </p:spPr>
      </p:sp>
      <p:sp>
        <p:nvSpPr>
          <p:cNvPr id="32772" name="Rectangle 3"/>
          <p:cNvSpPr>
            <a:spLocks noGrp="1" noChangeArrowheads="1"/>
          </p:cNvSpPr>
          <p:nvPr>
            <p:ph type="body" idx="1"/>
          </p:nvPr>
        </p:nvSpPr>
        <p:spPr>
          <a:xfrm>
            <a:off x="946150" y="4860925"/>
            <a:ext cx="5207000" cy="4606925"/>
          </a:xfrm>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72445" indent="-297094" eaLnBrk="0" hangingPunct="0">
              <a:defRPr>
                <a:solidFill>
                  <a:schemeClr val="tx1"/>
                </a:solidFill>
                <a:latin typeface="Arial" charset="0"/>
                <a:ea typeface="ＭＳ Ｐゴシック" charset="0"/>
              </a:defRPr>
            </a:lvl2pPr>
            <a:lvl3pPr marL="1188377" indent="-237675" eaLnBrk="0" hangingPunct="0">
              <a:defRPr>
                <a:solidFill>
                  <a:schemeClr val="tx1"/>
                </a:solidFill>
                <a:latin typeface="Arial" charset="0"/>
                <a:ea typeface="ＭＳ Ｐゴシック" charset="0"/>
              </a:defRPr>
            </a:lvl3pPr>
            <a:lvl4pPr marL="1663728" indent="-237675" eaLnBrk="0" hangingPunct="0">
              <a:defRPr>
                <a:solidFill>
                  <a:schemeClr val="tx1"/>
                </a:solidFill>
                <a:latin typeface="Arial" charset="0"/>
                <a:ea typeface="ＭＳ Ｐゴシック" charset="0"/>
              </a:defRPr>
            </a:lvl4pPr>
            <a:lvl5pPr marL="2139079" indent="-237675" eaLnBrk="0" hangingPunct="0">
              <a:defRPr>
                <a:solidFill>
                  <a:schemeClr val="tx1"/>
                </a:solidFill>
                <a:latin typeface="Arial" charset="0"/>
                <a:ea typeface="ＭＳ Ｐゴシック" charset="0"/>
              </a:defRPr>
            </a:lvl5pPr>
            <a:lvl6pPr marL="2614430" indent="-237675" eaLnBrk="0" fontAlgn="base" hangingPunct="0">
              <a:spcBef>
                <a:spcPct val="0"/>
              </a:spcBef>
              <a:spcAft>
                <a:spcPct val="0"/>
              </a:spcAft>
              <a:defRPr>
                <a:solidFill>
                  <a:schemeClr val="tx1"/>
                </a:solidFill>
                <a:latin typeface="Arial" charset="0"/>
                <a:ea typeface="ＭＳ Ｐゴシック" charset="0"/>
              </a:defRPr>
            </a:lvl6pPr>
            <a:lvl7pPr marL="3089780" indent="-237675" eaLnBrk="0" fontAlgn="base" hangingPunct="0">
              <a:spcBef>
                <a:spcPct val="0"/>
              </a:spcBef>
              <a:spcAft>
                <a:spcPct val="0"/>
              </a:spcAft>
              <a:defRPr>
                <a:solidFill>
                  <a:schemeClr val="tx1"/>
                </a:solidFill>
                <a:latin typeface="Arial" charset="0"/>
                <a:ea typeface="ＭＳ Ｐゴシック" charset="0"/>
              </a:defRPr>
            </a:lvl7pPr>
            <a:lvl8pPr marL="3565131" indent="-237675" eaLnBrk="0" fontAlgn="base" hangingPunct="0">
              <a:spcBef>
                <a:spcPct val="0"/>
              </a:spcBef>
              <a:spcAft>
                <a:spcPct val="0"/>
              </a:spcAft>
              <a:defRPr>
                <a:solidFill>
                  <a:schemeClr val="tx1"/>
                </a:solidFill>
                <a:latin typeface="Arial" charset="0"/>
                <a:ea typeface="ＭＳ Ｐゴシック" charset="0"/>
              </a:defRPr>
            </a:lvl8pPr>
            <a:lvl9pPr marL="4040482" indent="-23767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972328-670C-ED41-B3DF-C9E9B549E649}" type="slidenum">
              <a:rPr lang="en-US">
                <a:solidFill>
                  <a:prstClr val="black"/>
                </a:solidFill>
              </a:rPr>
              <a:pPr eaLnBrk="1" hangingPunct="1"/>
              <a:t>38</a:t>
            </a:fld>
            <a:endParaRPr lang="en-US">
              <a:solidFill>
                <a:prstClr val="black"/>
              </a:solidFill>
            </a:endParaRPr>
          </a:p>
        </p:txBody>
      </p:sp>
      <p:sp>
        <p:nvSpPr>
          <p:cNvPr id="31747" name="Rectangle 2"/>
          <p:cNvSpPr>
            <a:spLocks noGrp="1" noRot="1" noChangeAspect="1" noChangeArrowheads="1" noTextEdit="1"/>
          </p:cNvSpPr>
          <p:nvPr>
            <p:ph type="sldImg"/>
          </p:nvPr>
        </p:nvSpPr>
        <p:spPr>
          <a:xfrm>
            <a:off x="779463" y="768350"/>
            <a:ext cx="5540375" cy="3836988"/>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2195-3FFE-4C28-B706-C51E6C7AB677}" type="slidenum">
              <a:rPr lang="en-GB" smtClean="0">
                <a:solidFill>
                  <a:prstClr val="black"/>
                </a:solidFill>
                <a:latin typeface="Calibri"/>
              </a:rPr>
              <a:pPr/>
              <a:t>40</a:t>
            </a:fld>
            <a:endParaRPr lang="en-GB">
              <a:solidFill>
                <a:prstClr val="black"/>
              </a:solidFill>
              <a:latin typeface="Calibri"/>
            </a:endParaRPr>
          </a:p>
        </p:txBody>
      </p:sp>
    </p:spTree>
    <p:extLst>
      <p:ext uri="{BB962C8B-B14F-4D97-AF65-F5344CB8AC3E}">
        <p14:creationId xmlns:p14="http://schemas.microsoft.com/office/powerpoint/2010/main" xmlns="" val="3974925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2195-3FFE-4C28-B706-C51E6C7AB677}" type="slidenum">
              <a:rPr lang="en-GB" smtClean="0">
                <a:solidFill>
                  <a:prstClr val="black"/>
                </a:solidFill>
                <a:latin typeface="Calibri"/>
              </a:rPr>
              <a:pPr/>
              <a:t>42</a:t>
            </a:fld>
            <a:endParaRPr lang="en-GB">
              <a:solidFill>
                <a:prstClr val="black"/>
              </a:solidFill>
              <a:latin typeface="Calibri"/>
            </a:endParaRPr>
          </a:p>
        </p:txBody>
      </p:sp>
    </p:spTree>
    <p:extLst>
      <p:ext uri="{BB962C8B-B14F-4D97-AF65-F5344CB8AC3E}">
        <p14:creationId xmlns:p14="http://schemas.microsoft.com/office/powerpoint/2010/main" xmlns="" val="4082207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2195-3FFE-4C28-B706-C51E6C7AB677}" type="slidenum">
              <a:rPr lang="en-GB" smtClean="0">
                <a:solidFill>
                  <a:prstClr val="black"/>
                </a:solidFill>
                <a:latin typeface="Calibri"/>
              </a:rPr>
              <a:pPr/>
              <a:t>43</a:t>
            </a:fld>
            <a:endParaRPr lang="en-GB">
              <a:solidFill>
                <a:prstClr val="black"/>
              </a:solidFill>
              <a:latin typeface="Calibri"/>
            </a:endParaRPr>
          </a:p>
        </p:txBody>
      </p:sp>
    </p:spTree>
    <p:extLst>
      <p:ext uri="{BB962C8B-B14F-4D97-AF65-F5344CB8AC3E}">
        <p14:creationId xmlns:p14="http://schemas.microsoft.com/office/powerpoint/2010/main" xmlns="" val="2222752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0D2195-3FFE-4C28-B706-C51E6C7AB677}" type="slidenum">
              <a:rPr lang="en-GB" smtClean="0">
                <a:solidFill>
                  <a:prstClr val="black"/>
                </a:solidFill>
                <a:latin typeface="Calibri"/>
              </a:rPr>
              <a:pPr/>
              <a:t>44</a:t>
            </a:fld>
            <a:endParaRPr lang="en-GB">
              <a:solidFill>
                <a:prstClr val="black"/>
              </a:solidFill>
              <a:latin typeface="Calibri"/>
            </a:endParaRPr>
          </a:p>
        </p:txBody>
      </p:sp>
    </p:spTree>
    <p:extLst>
      <p:ext uri="{BB962C8B-B14F-4D97-AF65-F5344CB8AC3E}">
        <p14:creationId xmlns:p14="http://schemas.microsoft.com/office/powerpoint/2010/main" xmlns="" val="1379807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2195-3FFE-4C28-B706-C51E6C7AB677}" type="slidenum">
              <a:rPr lang="en-GB" smtClean="0">
                <a:solidFill>
                  <a:prstClr val="black"/>
                </a:solidFill>
                <a:latin typeface="Calibri"/>
              </a:rPr>
              <a:pPr/>
              <a:t>45</a:t>
            </a:fld>
            <a:endParaRPr lang="en-GB">
              <a:solidFill>
                <a:prstClr val="black"/>
              </a:solidFill>
              <a:latin typeface="Calibri"/>
            </a:endParaRPr>
          </a:p>
        </p:txBody>
      </p:sp>
    </p:spTree>
    <p:extLst>
      <p:ext uri="{BB962C8B-B14F-4D97-AF65-F5344CB8AC3E}">
        <p14:creationId xmlns:p14="http://schemas.microsoft.com/office/powerpoint/2010/main" xmlns="" val="239771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2195-3FFE-4C28-B706-C51E6C7AB677}" type="slidenum">
              <a:rPr lang="en-GB" smtClean="0">
                <a:solidFill>
                  <a:prstClr val="black"/>
                </a:solidFill>
                <a:latin typeface="Calibri"/>
              </a:rPr>
              <a:pPr/>
              <a:t>46</a:t>
            </a:fld>
            <a:endParaRPr lang="en-GB">
              <a:solidFill>
                <a:prstClr val="black"/>
              </a:solidFill>
              <a:latin typeface="Calibri"/>
            </a:endParaRPr>
          </a:p>
        </p:txBody>
      </p:sp>
    </p:spTree>
    <p:extLst>
      <p:ext uri="{BB962C8B-B14F-4D97-AF65-F5344CB8AC3E}">
        <p14:creationId xmlns:p14="http://schemas.microsoft.com/office/powerpoint/2010/main" xmlns="" val="98073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0D2195-3FFE-4C28-B706-C51E6C7AB677}" type="slidenum">
              <a:rPr lang="en-GB" smtClean="0">
                <a:solidFill>
                  <a:prstClr val="black"/>
                </a:solidFill>
                <a:latin typeface="Calibri"/>
              </a:rPr>
              <a:pPr/>
              <a:t>47</a:t>
            </a:fld>
            <a:endParaRPr lang="en-GB">
              <a:solidFill>
                <a:prstClr val="black"/>
              </a:solidFill>
              <a:latin typeface="Calibri"/>
            </a:endParaRPr>
          </a:p>
        </p:txBody>
      </p:sp>
    </p:spTree>
    <p:extLst>
      <p:ext uri="{BB962C8B-B14F-4D97-AF65-F5344CB8AC3E}">
        <p14:creationId xmlns:p14="http://schemas.microsoft.com/office/powerpoint/2010/main" xmlns="" val="3264859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1200" b="1">
                <a:solidFill>
                  <a:schemeClr val="accent2"/>
                </a:solidFill>
                <a:latin typeface="Calibri" charset="0"/>
                <a:ea typeface="ＭＳ Ｐゴシック" charset="0"/>
                <a:cs typeface="ＭＳ Ｐゴシック" charset="0"/>
              </a:defRPr>
            </a:lvl1pPr>
            <a:lvl2pPr marL="37931725" indent="-37474525" defTabSz="966788"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eaLnBrk="1" hangingPunct="1"/>
            <a:fld id="{F371D8B1-322C-444A-AA23-0561F34C7C6D}" type="slidenum">
              <a:rPr lang="en-CA" b="0">
                <a:solidFill>
                  <a:prstClr val="black"/>
                </a:solidFill>
                <a:latin typeface="Arial" charset="0"/>
              </a:rPr>
              <a:pPr eaLnBrk="1" hangingPunct="1"/>
              <a:t>48</a:t>
            </a:fld>
            <a:endParaRPr lang="en-CA" b="0">
              <a:solidFill>
                <a:prstClr val="black"/>
              </a:solidFill>
              <a:latin typeface="Arial" charset="0"/>
            </a:endParaRPr>
          </a:p>
        </p:txBody>
      </p:sp>
      <p:sp>
        <p:nvSpPr>
          <p:cNvPr id="8195" name="Rectangle 2"/>
          <p:cNvSpPr>
            <a:spLocks noGrp="1" noRot="1" noChangeAspect="1" noChangeArrowheads="1" noTextEdit="1"/>
          </p:cNvSpPr>
          <p:nvPr>
            <p:ph type="sldImg"/>
          </p:nvPr>
        </p:nvSpPr>
        <p:spPr>
          <a:xfrm>
            <a:off x="992188" y="768350"/>
            <a:ext cx="5114925" cy="3836988"/>
          </a:xfrm>
          <a:ln/>
        </p:spPr>
      </p:sp>
      <p:sp>
        <p:nvSpPr>
          <p:cNvPr id="8196" name="Rectangle 3"/>
          <p:cNvSpPr>
            <a:spLocks noGrp="1" noChangeArrowheads="1"/>
          </p:cNvSpPr>
          <p:nvPr>
            <p:ph type="body" idx="1"/>
          </p:nvPr>
        </p:nvSpPr>
        <p:spPr>
          <a:xfrm>
            <a:off x="709613" y="4864100"/>
            <a:ext cx="5680075" cy="4603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pPr lvl="0"/>
            <a:r>
              <a:rPr lang="en-GB" sz="1300" i="1" dirty="0"/>
              <a:t>Exposure to the LNG Market without the underlying commodity risk.</a:t>
            </a:r>
            <a:r>
              <a:rPr lang="en-GB" sz="1300" dirty="0"/>
              <a:t> Cheniere is insulated from commodity risk due to its long-term take-or-pay contracts, while through its C-Corp structure it double-dips both through dividends (more tax-efficient) as an LP and through IDRs as a GP from CQP.</a:t>
            </a:r>
          </a:p>
          <a:p>
            <a:pPr lvl="0"/>
            <a:endParaRPr lang="en-GB" sz="1300" i="1" dirty="0"/>
          </a:p>
          <a:p>
            <a:pPr lvl="0"/>
            <a:r>
              <a:rPr lang="en-GB" sz="1300" i="1" dirty="0"/>
              <a:t>Project Viability Defined. </a:t>
            </a:r>
            <a:r>
              <a:rPr lang="en-GB" sz="1300" dirty="0"/>
              <a:t>Cheniere has received all the necessary approvals, signed commercial contracts for 16mtpa and an EPC contract for the construction of the first two liquefaction trains at Sabine Pass. Only pending approval is the FERC one and once it is received the project will become further de-risked.</a:t>
            </a:r>
          </a:p>
          <a:p>
            <a:pPr lvl="0"/>
            <a:endParaRPr lang="en-GB" sz="1300" i="1" dirty="0"/>
          </a:p>
          <a:p>
            <a:pPr lvl="0"/>
            <a:r>
              <a:rPr lang="en-GB" sz="1300" i="1" dirty="0"/>
              <a:t>Long-term cash flow visibility from signed contracts.</a:t>
            </a:r>
            <a:r>
              <a:rPr lang="en-GB" sz="1300" dirty="0"/>
              <a:t> Cheniere has signed fixed-price 20-year take-or-pay contracts with investment grade rated counterparties: BG (5.5mtpa), Gail India (3.5mpta), Gas Natural Fenosa (3.5mpta) and Kogas (3.5mpta).</a:t>
            </a:r>
          </a:p>
          <a:p>
            <a:pPr lvl="0"/>
            <a:endParaRPr lang="en-GB" sz="1300" i="1" dirty="0"/>
          </a:p>
          <a:p>
            <a:pPr lvl="0"/>
            <a:r>
              <a:rPr lang="en-GB" sz="1300" i="1" dirty="0"/>
              <a:t>First Mover Advantage:</a:t>
            </a:r>
            <a:r>
              <a:rPr lang="en-GB" sz="1300" dirty="0"/>
              <a:t> Cheniere is the only company currently authorized to export to both free trade agreement and non-free trade agreement countries following the Department of Energy (DOE) approval in May 2011. DOE will only approve further applications following the completion of studies in Q1 2012, giving Cheniere a lead of at least six months.</a:t>
            </a:r>
          </a:p>
          <a:p>
            <a:pPr lvl="0"/>
            <a:endParaRPr lang="en-GB" sz="1300" i="1" dirty="0"/>
          </a:p>
          <a:p>
            <a:pPr lvl="0"/>
            <a:r>
              <a:rPr lang="en-GB" sz="1300" i="1" dirty="0"/>
              <a:t>Low Cost Positioning.</a:t>
            </a:r>
            <a:r>
              <a:rPr lang="en-GB" sz="1300" dirty="0"/>
              <a:t> The liquefaction project is expected at $500-$550tpa compared to greenfield projects costing $1000tpa.</a:t>
            </a:r>
          </a:p>
          <a:p>
            <a:pPr lvl="0"/>
            <a:endParaRPr lang="en-GB" sz="1300" i="1" dirty="0"/>
          </a:p>
          <a:p>
            <a:pPr lvl="0"/>
            <a:r>
              <a:rPr lang="en-GB" sz="1300" i="1" dirty="0"/>
              <a:t>Access to Vast Low Cost Supply Source.</a:t>
            </a:r>
            <a:r>
              <a:rPr lang="en-GB" sz="1300" dirty="0"/>
              <a:t> Cheniere’s has access to the huge North American natural gas reserves, which currently trade at $2.79 compared to European and Japanese prices ranging from $8-12BTU. At these price levels, exporting to Europe and Asia is financially sustainable and attractive.</a:t>
            </a:r>
          </a:p>
          <a:p>
            <a:pPr lvl="0"/>
            <a:endParaRPr lang="en-GB" sz="1300" i="1" dirty="0"/>
          </a:p>
          <a:p>
            <a:pPr lvl="0"/>
            <a:r>
              <a:rPr lang="en-GB" sz="1300" i="1" dirty="0"/>
              <a:t>Location Provides Optionality.</a:t>
            </a:r>
            <a:r>
              <a:rPr lang="en-GB" sz="1300" dirty="0"/>
              <a:t> Cheniere has the unique advantage of having viable export options to both Asia and Europe giving it access to a range of customers and the opportunity to utilize its wedge capacity fully.</a:t>
            </a:r>
          </a:p>
          <a:p>
            <a:endParaRPr lang="en-US" sz="1300" dirty="0"/>
          </a:p>
          <a:p>
            <a:endParaRPr lang="en-US" dirty="0"/>
          </a:p>
        </p:txBody>
      </p:sp>
      <p:sp>
        <p:nvSpPr>
          <p:cNvPr id="4" name="Slide Number Placeholder 3"/>
          <p:cNvSpPr>
            <a:spLocks noGrp="1"/>
          </p:cNvSpPr>
          <p:nvPr>
            <p:ph type="sldNum" sz="quarter" idx="10"/>
          </p:nvPr>
        </p:nvSpPr>
        <p:spPr/>
        <p:txBody>
          <a:bodyPr/>
          <a:lstStyle/>
          <a:p>
            <a:fld id="{904239D0-24AC-2045-8429-7D935AC16FCF}" type="slidenum">
              <a:rPr lang="en-US" smtClean="0">
                <a:solidFill>
                  <a:prstClr val="black"/>
                </a:solidFill>
                <a:latin typeface="Calibri"/>
              </a:rPr>
              <a:pPr/>
              <a:t>60</a:t>
            </a:fld>
            <a:endParaRPr lang="en-US" dirty="0">
              <a:solidFill>
                <a:prstClr val="black"/>
              </a:solidFill>
              <a:latin typeface="Calibri"/>
            </a:endParaRPr>
          </a:p>
        </p:txBody>
      </p:sp>
    </p:spTree>
    <p:extLst>
      <p:ext uri="{BB962C8B-B14F-4D97-AF65-F5344CB8AC3E}">
        <p14:creationId xmlns:p14="http://schemas.microsoft.com/office/powerpoint/2010/main" xmlns="" val="43025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A1F40C61-3ABD-4E89-8079-5A6A0CD172E6}" type="slidenum">
              <a:rPr lang="en-GB"/>
              <a:pPr/>
              <a:t>5</a:t>
            </a:fld>
            <a:endParaRPr lang="en-GB"/>
          </a:p>
        </p:txBody>
      </p:sp>
      <p:sp>
        <p:nvSpPr>
          <p:cNvPr id="32771" name="Rectangle 2"/>
          <p:cNvSpPr>
            <a:spLocks noGrp="1" noRot="1" noChangeAspect="1" noChangeArrowheads="1" noTextEdit="1"/>
          </p:cNvSpPr>
          <p:nvPr>
            <p:ph type="sldImg"/>
          </p:nvPr>
        </p:nvSpPr>
        <p:spPr>
          <a:xfrm>
            <a:off x="781050" y="766763"/>
            <a:ext cx="5546725" cy="3841750"/>
          </a:xfrm>
          <a:ln/>
        </p:spPr>
      </p:sp>
      <p:sp>
        <p:nvSpPr>
          <p:cNvPr id="32772" name="Rectangle 3"/>
          <p:cNvSpPr>
            <a:spLocks noGrp="1" noChangeArrowheads="1"/>
          </p:cNvSpPr>
          <p:nvPr>
            <p:ph type="body" idx="1"/>
          </p:nvPr>
        </p:nvSpPr>
        <p:spPr>
          <a:xfrm>
            <a:off x="946150" y="4860925"/>
            <a:ext cx="5207000" cy="4606925"/>
          </a:xfrm>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r>
              <a:rPr lang="en-GB" sz="1300" i="1" dirty="0">
                <a:latin typeface="+mn-lt"/>
              </a:rPr>
              <a:t>Secure Financing.</a:t>
            </a:r>
            <a:r>
              <a:rPr lang="en-GB" sz="1300" dirty="0">
                <a:latin typeface="+mn-lt"/>
              </a:rPr>
              <a:t> The key risk for Cheniere is the cost of financing required, specifically the equity portion. Phase I of Sabine Pass (trains 1 &amp; 2) will require $4.5-$5.0b, expected to be financed with $2b in equity (raised at CQP level) and $3b of debt project financing. In the last 3 quarters, the equity story has been strengthened significantly and the commercial viability has been defined. Analysts expect CQP to raise $2b of equity by issuing units at a discount of 30-35% to current levels.</a:t>
            </a:r>
          </a:p>
          <a:p>
            <a:endParaRPr lang="en-GB" sz="1300" i="1" dirty="0">
              <a:latin typeface="+mn-lt"/>
            </a:endParaRPr>
          </a:p>
          <a:p>
            <a:r>
              <a:rPr lang="en-GB" sz="1300" i="1" dirty="0">
                <a:latin typeface="+mn-lt"/>
              </a:rPr>
              <a:t>FERC Approval.</a:t>
            </a:r>
            <a:r>
              <a:rPr lang="en-GB" sz="1300" dirty="0">
                <a:latin typeface="+mn-lt"/>
              </a:rPr>
              <a:t> The last of regulatory approvals required. According Cheniere, this should be received within Q1 2012.</a:t>
            </a:r>
          </a:p>
          <a:p>
            <a:r>
              <a:rPr lang="en-GB" sz="1300" i="1" dirty="0">
                <a:latin typeface="+mn-lt"/>
              </a:rPr>
              <a:t>Project Execution.</a:t>
            </a:r>
            <a:r>
              <a:rPr lang="en-GB" sz="1300" dirty="0">
                <a:latin typeface="+mn-lt"/>
              </a:rPr>
              <a:t> Moving on to the construction phase, the key risks are delays and non-budgeted costs, which may affect the company’s secured contracts. This is mitigated through the contractual arrangement with Bechtel, since Bechtel has a long track record of LNG facilities construction and is also responsible for additional costs should they arise.</a:t>
            </a:r>
          </a:p>
          <a:p>
            <a:endParaRPr lang="en-GB" sz="1300" i="1" dirty="0">
              <a:latin typeface="+mn-lt"/>
            </a:endParaRPr>
          </a:p>
          <a:p>
            <a:r>
              <a:rPr lang="en-GB" sz="1300" i="1" dirty="0">
                <a:latin typeface="+mn-lt"/>
              </a:rPr>
              <a:t>North America as a sustainable source of LNG exports.</a:t>
            </a:r>
            <a:r>
              <a:rPr lang="en-GB" sz="1300" dirty="0">
                <a:latin typeface="+mn-lt"/>
              </a:rPr>
              <a:t> If the spread between Europe/Asia and North America closes, then the attractiveness of LNG exports from North America may decrease. This is mitigated by Cheniere’s long-term take-or-pay contracts.</a:t>
            </a:r>
          </a:p>
          <a:p>
            <a:endParaRPr lang="en-GB" sz="1300" i="1" dirty="0">
              <a:latin typeface="+mn-lt"/>
            </a:endParaRPr>
          </a:p>
          <a:p>
            <a:r>
              <a:rPr lang="en-GB" sz="1300" i="1" dirty="0">
                <a:latin typeface="+mn-lt"/>
              </a:rPr>
              <a:t>Competing Projects.</a:t>
            </a:r>
            <a:r>
              <a:rPr lang="en-GB" sz="1300" dirty="0">
                <a:latin typeface="+mn-lt"/>
              </a:rPr>
              <a:t> There are two competing projects in North America, Kitimat and Cove Point, located in Western Canada and the US East coast respectively. While Kitimat has to Asia and Cove Point to Europe, Cheniere’s Sabine Pass can serve both allowing it to mitigate transportation costs.</a:t>
            </a:r>
          </a:p>
          <a:p>
            <a:endParaRPr lang="en-GB" sz="1300" i="1" dirty="0">
              <a:latin typeface="+mn-lt"/>
            </a:endParaRPr>
          </a:p>
          <a:p>
            <a:r>
              <a:rPr lang="en-GB" sz="1300" i="1" dirty="0">
                <a:latin typeface="+mn-lt"/>
              </a:rPr>
              <a:t>High Short Interest.</a:t>
            </a:r>
            <a:r>
              <a:rPr lang="en-GB" sz="1300" dirty="0">
                <a:latin typeface="+mn-lt"/>
              </a:rPr>
              <a:t> The short interest position of Cheniere is at 11.88% currently, potentially increasing the volatility of the stock.</a:t>
            </a:r>
          </a:p>
          <a:p>
            <a:endParaRPr lang="en-US" dirty="0"/>
          </a:p>
        </p:txBody>
      </p:sp>
      <p:sp>
        <p:nvSpPr>
          <p:cNvPr id="4" name="Slide Number Placeholder 3"/>
          <p:cNvSpPr>
            <a:spLocks noGrp="1"/>
          </p:cNvSpPr>
          <p:nvPr>
            <p:ph type="sldNum" sz="quarter" idx="10"/>
          </p:nvPr>
        </p:nvSpPr>
        <p:spPr/>
        <p:txBody>
          <a:bodyPr/>
          <a:lstStyle/>
          <a:p>
            <a:fld id="{904239D0-24AC-2045-8429-7D935AC16FCF}" type="slidenum">
              <a:rPr lang="en-US" smtClean="0">
                <a:solidFill>
                  <a:prstClr val="black"/>
                </a:solidFill>
                <a:latin typeface="Calibri"/>
              </a:rPr>
              <a:pPr/>
              <a:t>62</a:t>
            </a:fld>
            <a:endParaRPr lang="en-US" dirty="0">
              <a:solidFill>
                <a:prstClr val="black"/>
              </a:solidFill>
              <a:latin typeface="Calibri"/>
            </a:endParaRPr>
          </a:p>
        </p:txBody>
      </p:sp>
    </p:spTree>
    <p:extLst>
      <p:ext uri="{BB962C8B-B14F-4D97-AF65-F5344CB8AC3E}">
        <p14:creationId xmlns:p14="http://schemas.microsoft.com/office/powerpoint/2010/main" xmlns="" val="3641566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lstStyle/>
          <a:p>
            <a:pPr defTabSz="495239" eaLnBrk="1" fontAlgn="auto" hangingPunct="1">
              <a:spcBef>
                <a:spcPts val="0"/>
              </a:spcBef>
              <a:spcAft>
                <a:spcPts val="0"/>
              </a:spcAft>
              <a:defRPr/>
            </a:pPr>
            <a:r>
              <a:rPr lang="en-US" sz="1300" dirty="0">
                <a:latin typeface="+mn-lt"/>
              </a:rPr>
              <a:t>Current market fundamentals in the U.S. – increased production, increased natural gas reserves and lackluster increase in natural gas demand – have created an opportunity to expand into exports – benefitting U.S. economy, creating jobs and reducing balance of trade </a:t>
            </a:r>
            <a:endParaRPr lang="en-US" dirty="0" smtClean="0"/>
          </a:p>
        </p:txBody>
      </p:sp>
      <p:sp>
        <p:nvSpPr>
          <p:cNvPr id="4" name="Slide Number Placeholder 3"/>
          <p:cNvSpPr>
            <a:spLocks noGrp="1"/>
          </p:cNvSpPr>
          <p:nvPr>
            <p:ph type="sldNum" sz="quarter" idx="10"/>
          </p:nvPr>
        </p:nvSpPr>
        <p:spPr/>
        <p:txBody>
          <a:bodyPr/>
          <a:lstStyle/>
          <a:p>
            <a:fld id="{904239D0-24AC-2045-8429-7D935AC16FCF}" type="slidenum">
              <a:rPr lang="en-US" smtClean="0">
                <a:solidFill>
                  <a:prstClr val="black"/>
                </a:solidFill>
                <a:latin typeface="Calibri"/>
              </a:rPr>
              <a:pPr/>
              <a:t>82</a:t>
            </a:fld>
            <a:endParaRPr lang="en-US" dirty="0">
              <a:solidFill>
                <a:prstClr val="black"/>
              </a:solidFill>
              <a:latin typeface="Calibri"/>
            </a:endParaRPr>
          </a:p>
        </p:txBody>
      </p:sp>
    </p:spTree>
    <p:extLst>
      <p:ext uri="{BB962C8B-B14F-4D97-AF65-F5344CB8AC3E}">
        <p14:creationId xmlns:p14="http://schemas.microsoft.com/office/powerpoint/2010/main" xmlns="" val="568741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A1F40C61-3ABD-4E89-8079-5A6A0CD172E6}" type="slidenum">
              <a:rPr lang="en-GB"/>
              <a:pPr/>
              <a:t>87</a:t>
            </a:fld>
            <a:endParaRPr lang="en-GB"/>
          </a:p>
        </p:txBody>
      </p:sp>
      <p:sp>
        <p:nvSpPr>
          <p:cNvPr id="32771" name="Rectangle 2"/>
          <p:cNvSpPr>
            <a:spLocks noGrp="1" noRot="1" noChangeAspect="1" noChangeArrowheads="1" noTextEdit="1"/>
          </p:cNvSpPr>
          <p:nvPr>
            <p:ph type="sldImg"/>
          </p:nvPr>
        </p:nvSpPr>
        <p:spPr>
          <a:xfrm>
            <a:off x="781050" y="766763"/>
            <a:ext cx="5546725" cy="3841750"/>
          </a:xfrm>
          <a:ln/>
        </p:spPr>
      </p:sp>
      <p:sp>
        <p:nvSpPr>
          <p:cNvPr id="32772" name="Rectangle 3"/>
          <p:cNvSpPr>
            <a:spLocks noGrp="1" noChangeArrowheads="1"/>
          </p:cNvSpPr>
          <p:nvPr>
            <p:ph type="body" idx="1"/>
          </p:nvPr>
        </p:nvSpPr>
        <p:spPr>
          <a:xfrm>
            <a:off x="946150" y="4860925"/>
            <a:ext cx="5207000" cy="4606925"/>
          </a:xfrm>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fld id="{0C11BE14-747E-461F-A32F-DDED612428C5}" type="slidenum">
              <a:rPr lang="en-GB"/>
              <a:pPr/>
              <a:t>89</a:t>
            </a:fld>
            <a:endParaRPr lang="en-GB"/>
          </a:p>
        </p:txBody>
      </p:sp>
      <p:sp>
        <p:nvSpPr>
          <p:cNvPr id="31747" name="Rectangle 2"/>
          <p:cNvSpPr>
            <a:spLocks noGrp="1" noRot="1" noChangeAspect="1" noChangeArrowheads="1" noTextEdit="1"/>
          </p:cNvSpPr>
          <p:nvPr>
            <p:ph type="sldImg"/>
          </p:nvPr>
        </p:nvSpPr>
        <p:spPr>
          <a:xfrm>
            <a:off x="779463" y="766763"/>
            <a:ext cx="5541962" cy="3838575"/>
          </a:xfrm>
          <a:ln/>
        </p:spPr>
      </p:sp>
      <p:sp>
        <p:nvSpPr>
          <p:cNvPr id="31748" name="Rectangle 3"/>
          <p:cNvSpPr>
            <a:spLocks noGrp="1" noChangeArrowheads="1"/>
          </p:cNvSpPr>
          <p:nvPr>
            <p:ph type="body" idx="1"/>
          </p:nvPr>
        </p:nvSpPr>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A1F40C61-3ABD-4E89-8079-5A6A0CD172E6}" type="slidenum">
              <a:rPr lang="en-GB"/>
              <a:pPr/>
              <a:t>8</a:t>
            </a:fld>
            <a:endParaRPr lang="en-GB"/>
          </a:p>
        </p:txBody>
      </p:sp>
      <p:sp>
        <p:nvSpPr>
          <p:cNvPr id="32771" name="Rectangle 2"/>
          <p:cNvSpPr>
            <a:spLocks noGrp="1" noRot="1" noChangeAspect="1" noChangeArrowheads="1" noTextEdit="1"/>
          </p:cNvSpPr>
          <p:nvPr>
            <p:ph type="sldImg"/>
          </p:nvPr>
        </p:nvSpPr>
        <p:spPr>
          <a:xfrm>
            <a:off x="781050" y="766763"/>
            <a:ext cx="5546725" cy="3841750"/>
          </a:xfrm>
          <a:ln/>
        </p:spPr>
      </p:sp>
      <p:sp>
        <p:nvSpPr>
          <p:cNvPr id="32772" name="Rectangle 3"/>
          <p:cNvSpPr>
            <a:spLocks noGrp="1" noChangeArrowheads="1"/>
          </p:cNvSpPr>
          <p:nvPr>
            <p:ph type="body" idx="1"/>
          </p:nvPr>
        </p:nvSpPr>
        <p:spPr>
          <a:xfrm>
            <a:off x="946150" y="4860925"/>
            <a:ext cx="5207000" cy="4606925"/>
          </a:xfrm>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A1F40C61-3ABD-4E89-8079-5A6A0CD172E6}" type="slidenum">
              <a:rPr lang="en-GB"/>
              <a:pPr/>
              <a:t>10</a:t>
            </a:fld>
            <a:endParaRPr lang="en-GB"/>
          </a:p>
        </p:txBody>
      </p:sp>
      <p:sp>
        <p:nvSpPr>
          <p:cNvPr id="32771" name="Rectangle 2"/>
          <p:cNvSpPr>
            <a:spLocks noGrp="1" noRot="1" noChangeAspect="1" noChangeArrowheads="1" noTextEdit="1"/>
          </p:cNvSpPr>
          <p:nvPr>
            <p:ph type="sldImg"/>
          </p:nvPr>
        </p:nvSpPr>
        <p:spPr>
          <a:xfrm>
            <a:off x="781050" y="766763"/>
            <a:ext cx="5546725" cy="3841750"/>
          </a:xfrm>
          <a:ln/>
        </p:spPr>
      </p:sp>
      <p:sp>
        <p:nvSpPr>
          <p:cNvPr id="32772" name="Rectangle 3"/>
          <p:cNvSpPr>
            <a:spLocks noGrp="1" noChangeArrowheads="1"/>
          </p:cNvSpPr>
          <p:nvPr>
            <p:ph type="body" idx="1"/>
          </p:nvPr>
        </p:nvSpPr>
        <p:spPr>
          <a:xfrm>
            <a:off x="946150" y="4860925"/>
            <a:ext cx="5207000" cy="4606925"/>
          </a:xfrm>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fld id="{A1F40C61-3ABD-4E89-8079-5A6A0CD172E6}" type="slidenum">
              <a:rPr lang="en-GB"/>
              <a:pPr/>
              <a:t>12</a:t>
            </a:fld>
            <a:endParaRPr lang="en-GB"/>
          </a:p>
        </p:txBody>
      </p:sp>
      <p:sp>
        <p:nvSpPr>
          <p:cNvPr id="32771" name="Rectangle 2"/>
          <p:cNvSpPr>
            <a:spLocks noGrp="1" noRot="1" noChangeAspect="1" noChangeArrowheads="1" noTextEdit="1"/>
          </p:cNvSpPr>
          <p:nvPr>
            <p:ph type="sldImg"/>
          </p:nvPr>
        </p:nvSpPr>
        <p:spPr>
          <a:xfrm>
            <a:off x="781050" y="766763"/>
            <a:ext cx="5546725" cy="3841750"/>
          </a:xfrm>
          <a:ln/>
        </p:spPr>
      </p:sp>
      <p:sp>
        <p:nvSpPr>
          <p:cNvPr id="32772" name="Rectangle 3"/>
          <p:cNvSpPr>
            <a:spLocks noGrp="1" noChangeArrowheads="1"/>
          </p:cNvSpPr>
          <p:nvPr>
            <p:ph type="body" idx="1"/>
          </p:nvPr>
        </p:nvSpPr>
        <p:spPr>
          <a:xfrm>
            <a:off x="946150" y="4860925"/>
            <a:ext cx="5207000" cy="4606925"/>
          </a:xfrm>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779463" y="768350"/>
            <a:ext cx="5540375" cy="3836988"/>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779463" y="768350"/>
            <a:ext cx="5540375" cy="3836988"/>
          </a:xfrm>
          <a:ln/>
        </p:spPr>
      </p:sp>
      <p:sp>
        <p:nvSpPr>
          <p:cNvPr id="19459" name="Rectangle 3"/>
          <p:cNvSpPr>
            <a:spLocks noGrp="1" noChangeArrowheads="1"/>
          </p:cNvSpPr>
          <p:nvPr>
            <p:ph type="body" idx="1"/>
          </p:nvPr>
        </p:nvSpPr>
        <p:spPr>
          <a:xfrm>
            <a:off x="709599" y="4860618"/>
            <a:ext cx="5680103" cy="50893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1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779463" y="768350"/>
            <a:ext cx="5540375" cy="3836988"/>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endParaRPr lang="ru-RU"/>
          </a:p>
        </p:txBody>
      </p:sp>
      <p:sp>
        <p:nvSpPr>
          <p:cNvPr id="6"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fld id="{755130DB-3F18-4506-905C-DA51B913C37A}"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3"/>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7" y="274643"/>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04849" y="531813"/>
            <a:ext cx="8931275" cy="7699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04849" y="1651001"/>
            <a:ext cx="8931275" cy="447516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854" y="531813"/>
            <a:ext cx="8931274" cy="7699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4852" y="1651001"/>
            <a:ext cx="4171950" cy="447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51001"/>
            <a:ext cx="4606925" cy="4475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30"/>
            <a:ext cx="84201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41CE0802-96C7-452F-85BA-C185AE59820C}"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5" name="바닥글 개체 틀 4"/>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6" name="슬라이드 번호 개체 틀 5"/>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95300" y="1600205"/>
            <a:ext cx="89154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3E7C2DFF-CC2C-4FDF-A545-DE799FD3BEC8}"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5" name="바닥글 개체 틀 4"/>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6" name="슬라이드 번호 개체 틀 5"/>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5"/>
            <a:ext cx="84201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06F99A34-2DA5-47B8-B041-4239E903FB99}"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5" name="바닥글 개체 틀 4"/>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6" name="슬라이드 번호 개체 틀 5"/>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95300" y="1600205"/>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035550" y="1600205"/>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FE50EDB7-149A-4F5B-AB01-B8AE71FC71EC}"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6" name="바닥글 개체 틀 5"/>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7" name="슬라이드 번호 개체 틀 6"/>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113"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113"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18CE2F93-CE90-4434-9667-0529CDCCE411}"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8" name="바닥글 개체 틀 7"/>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9" name="슬라이드 번호 개체 틀 8"/>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54347DB4-05B4-4515-87C1-61A507A047B4}"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4" name="바닥글 개체 틀 3"/>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5" name="슬라이드 번호 개체 틀 4"/>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498B2FCD-C5B3-46C3-9599-98A6E117431C}"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3" name="바닥글 개체 틀 2"/>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4" name="슬라이드 번호 개체 틀 3"/>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2972" y="273055"/>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0F1AE720-11F6-4D19-BA47-DE66E42F525A}"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6" name="바닥글 개체 틀 5"/>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7" name="슬라이드 번호 개체 틀 6"/>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747B9545-3CF5-41D9-959D-AEF111AF92BC}"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6" name="바닥글 개체 틀 5"/>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7" name="슬라이드 번호 개체 틀 6"/>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95300" y="1600205"/>
            <a:ext cx="89154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5F3ED92A-5F79-4A68-BA9A-FED29EE1ACCE}"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5" name="바닥글 개체 틀 4"/>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6" name="슬라이드 번호 개체 틀 5"/>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43"/>
            <a:ext cx="222885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95300" y="274643"/>
            <a:ext cx="652145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95300" y="6356355"/>
            <a:ext cx="2311400" cy="365125"/>
          </a:xfrm>
          <a:prstGeom prst="rect">
            <a:avLst/>
          </a:prstGeom>
        </p:spPr>
        <p:txBody>
          <a:bodyPr/>
          <a:lstStyle/>
          <a:p>
            <a:pPr fontAlgn="auto" latinLnBrk="1">
              <a:spcBef>
                <a:spcPts val="0"/>
              </a:spcBef>
              <a:spcAft>
                <a:spcPts val="0"/>
              </a:spcAft>
            </a:pPr>
            <a:fld id="{74DC167A-3FE3-484A-B8DE-52A8181C5FC0}" type="datetime1">
              <a:rPr lang="ko-KR" altLang="en-US" u="none" smtClean="0">
                <a:solidFill>
                  <a:prstClr val="black"/>
                </a:solidFill>
                <a:latin typeface="맑은 고딕"/>
              </a:rPr>
              <a:pPr fontAlgn="auto" latinLnBrk="1">
                <a:spcBef>
                  <a:spcPts val="0"/>
                </a:spcBef>
                <a:spcAft>
                  <a:spcPts val="0"/>
                </a:spcAft>
              </a:pPr>
              <a:t>2012-02-23</a:t>
            </a:fld>
            <a:endParaRPr lang="ko-KR" altLang="en-US" u="none">
              <a:solidFill>
                <a:prstClr val="black"/>
              </a:solidFill>
              <a:latin typeface="맑은 고딕"/>
            </a:endParaRPr>
          </a:p>
        </p:txBody>
      </p:sp>
      <p:sp>
        <p:nvSpPr>
          <p:cNvPr id="5" name="바닥글 개체 틀 4"/>
          <p:cNvSpPr>
            <a:spLocks noGrp="1"/>
          </p:cNvSpPr>
          <p:nvPr>
            <p:ph type="ftr" sz="quarter" idx="11"/>
          </p:nvPr>
        </p:nvSpPr>
        <p:spPr>
          <a:xfrm>
            <a:off x="3384550" y="6356355"/>
            <a:ext cx="3136900" cy="365125"/>
          </a:xfrm>
          <a:prstGeom prst="rect">
            <a:avLst/>
          </a:prstGeom>
        </p:spPr>
        <p:txBody>
          <a:bodyPr/>
          <a:lstStyle/>
          <a:p>
            <a:pPr fontAlgn="auto" latinLnBrk="1">
              <a:spcBef>
                <a:spcPts val="0"/>
              </a:spcBef>
              <a:spcAft>
                <a:spcPts val="0"/>
              </a:spcAft>
            </a:pPr>
            <a:endParaRPr lang="ko-KR" altLang="en-US" u="none">
              <a:solidFill>
                <a:prstClr val="black"/>
              </a:solidFill>
              <a:latin typeface="맑은 고딕"/>
            </a:endParaRPr>
          </a:p>
        </p:txBody>
      </p:sp>
      <p:sp>
        <p:nvSpPr>
          <p:cNvPr id="6" name="슬라이드 번호 개체 틀 5"/>
          <p:cNvSpPr>
            <a:spLocks noGrp="1"/>
          </p:cNvSpPr>
          <p:nvPr>
            <p:ph type="sldNum" sz="quarter" idx="12"/>
          </p:nvPr>
        </p:nvSpPr>
        <p:spPr>
          <a:xfrm>
            <a:off x="7099300" y="6356355"/>
            <a:ext cx="2311400" cy="365125"/>
          </a:xfrm>
          <a:prstGeom prst="rect">
            <a:avLst/>
          </a:prstGeom>
        </p:spPr>
        <p:txBody>
          <a:bodyPr/>
          <a:lstStyle/>
          <a:p>
            <a:fld id="{49BFB19C-708F-449D-8510-1136BF7FFC80}" type="slidenum">
              <a:rPr lang="ko-KR" altLang="en-US" smtClean="0">
                <a:solidFill>
                  <a:prstClr val="black"/>
                </a:solidFill>
              </a:rPr>
              <a:pPr/>
              <a:t>‹Nº›</a:t>
            </a:fld>
            <a:endParaRPr lang="ko-KR"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9"/>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6A7ACC-3F87-4E7D-AB9F-E6EB56691132}"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68CE9A2-9EC9-4C37-9944-6ED1EBFF82AC}"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4"/>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1719AC-9780-4327-A599-0314D1DD6FF4}"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1"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9AAD1DD-C664-4413-B620-7668518B3384}"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46CDDD3-8EBB-45DE-A2ED-E2E38D36DC3A}"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5BD7FD7-F1D3-4C34-80FE-D92EDBFD4F6E}"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00D7E24-88D7-4E3D-A7A3-1B5C381A85EE}"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2"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5A492C0-5FF9-4091-AB53-AA13878386F9}"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9A577E-A765-4376-99DD-5E2A0ACA9584}"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154267F-EBAC-4AE3-AEE2-C927D9C670BC}"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42"/>
            <a:ext cx="222885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2" y="274642"/>
            <a:ext cx="653415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669C83A-94E3-498C-8CDD-18D3CE68670B}"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95301" y="1600200"/>
            <a:ext cx="4381501"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95301" y="3938592"/>
            <a:ext cx="4381501"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5029199" y="1600204"/>
            <a:ext cx="4381501"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937851E0-C175-422A-BC17-8EB647900225}"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1" y="1600204"/>
            <a:ext cx="4381501"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29199" y="1600204"/>
            <a:ext cx="4381501"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4E517F-BDF7-4DD3-B817-6900503DA27F}"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95300" y="1600204"/>
            <a:ext cx="89154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0676D1A-8C28-47EE-991F-72EBCCB158D8}"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95300" y="274638"/>
            <a:ext cx="89154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95301" y="1600200"/>
            <a:ext cx="4381501"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5029199" y="1600200"/>
            <a:ext cx="4381501"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95301" y="3938592"/>
            <a:ext cx="4381501"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5029199" y="3938592"/>
            <a:ext cx="4381501"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93AA1BA-F0F5-4EBE-8C88-17589B0F8F47}" type="slidenum">
              <a:rPr lang="en-US" altLang="zh-CN">
                <a:solidFill>
                  <a:srgbClr val="000000"/>
                </a:solidFill>
              </a:rPr>
              <a:pPr/>
              <a:t>‹Nº›</a:t>
            </a:fld>
            <a:endParaRPr lang="en-US" altLang="zh-C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4857" y="1651001"/>
            <a:ext cx="4098925" cy="4475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4113" y="1651001"/>
            <a:ext cx="4672012" cy="4475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155501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678165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228281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876252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250869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977486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157781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8898906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628409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97499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04855" y="1651001"/>
            <a:ext cx="4167188" cy="52387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04855" y="2174875"/>
            <a:ext cx="4167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651001"/>
            <a:ext cx="4603750" cy="52387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603750"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3"/>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3"/>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19E3E-0C62-40BB-AA1B-8EF5F7930A7A}" type="datetimeFigureOut">
              <a:rPr lang="en-US" smtClean="0">
                <a:solidFill>
                  <a:prstClr val="black">
                    <a:tint val="75000"/>
                  </a:prstClr>
                </a:solidFill>
                <a:latin typeface="Calibri"/>
              </a:rPr>
              <a:pPr/>
              <a:t>2/23/2012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A203DC5-89BE-4C13-BFAF-F8FD4FD4EA74}" type="slidenum">
              <a:rPr lang="en-US" smtClean="0">
                <a:solidFill>
                  <a:prstClr val="black">
                    <a:tint val="75000"/>
                  </a:prstClr>
                </a:solidFill>
                <a:latin typeface="Calibri"/>
              </a:rPr>
              <a:pPr/>
              <a:t>‹Nº›</a:t>
            </a:fld>
            <a:endParaRPr lang="en-US">
              <a:solidFill>
                <a:prstClr val="black">
                  <a:tint val="75000"/>
                </a:prstClr>
              </a:solidFill>
              <a:latin typeface="Calibri"/>
            </a:endParaRPr>
          </a:p>
        </p:txBody>
      </p:sp>
    </p:spTree>
    <p:extLst>
      <p:ext uri="{BB962C8B-B14F-4D97-AF65-F5344CB8AC3E}">
        <p14:creationId xmlns:p14="http://schemas.microsoft.com/office/powerpoint/2010/main" xmlns="" val="492616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3455062" y="673103"/>
            <a:ext cx="6026150" cy="1470025"/>
          </a:xfrm>
          <a:ln algn="ctr"/>
        </p:spPr>
        <p:txBody>
          <a:bodyPr anchor="ctr"/>
          <a:lstStyle>
            <a:lvl1pPr>
              <a:defRPr sz="4000" b="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527977" y="3629025"/>
            <a:ext cx="6934200" cy="1752600"/>
          </a:xfrm>
        </p:spPr>
        <p:txBody>
          <a:bodyPr/>
          <a:lstStyle>
            <a:lvl1pPr marL="0" indent="0">
              <a:buFontTx/>
              <a:buNone/>
              <a:defRPr sz="3200"/>
            </a:lvl1pPr>
          </a:lstStyle>
          <a:p>
            <a:r>
              <a:rPr lang="en-US"/>
              <a:t>Click to edit Master subtitle style</a:t>
            </a:r>
          </a:p>
        </p:txBody>
      </p:sp>
      <p:sp>
        <p:nvSpPr>
          <p:cNvPr id="4" name="Date Placeholder 5"/>
          <p:cNvSpPr>
            <a:spLocks noGrp="1" noChangeArrowheads="1"/>
          </p:cNvSpPr>
          <p:nvPr>
            <p:ph type="dt" sz="half" idx="10"/>
          </p:nvPr>
        </p:nvSpPr>
        <p:spPr bwMode="auto">
          <a:xfrm>
            <a:off x="495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u="none" smtClean="0">
              <a:solidFill>
                <a:srgbClr val="000000"/>
              </a:solidFill>
              <a:latin typeface="Arial" charset="0"/>
              <a:ea typeface="ＭＳ Ｐゴシック" charset="0"/>
            </a:endParaRPr>
          </a:p>
        </p:txBody>
      </p:sp>
      <p:sp>
        <p:nvSpPr>
          <p:cNvPr id="5" name="Rectangle 4"/>
          <p:cNvSpPr>
            <a:spLocks noGrp="1" noChangeArrowheads="1"/>
          </p:cNvSpPr>
          <p:nvPr>
            <p:ph type="ftr" sz="quarter" idx="11"/>
          </p:nvPr>
        </p:nvSpPr>
        <p:spPr/>
        <p:txBody>
          <a:bodyPr/>
          <a:lstStyle>
            <a:lvl1pPr>
              <a:defRPr/>
            </a:lvl1pPr>
          </a:lstStyle>
          <a:p>
            <a:endParaRPr lang="en-US">
              <a:solidFill>
                <a:srgbClr val="000000"/>
              </a:solidFill>
            </a:endParaRPr>
          </a:p>
        </p:txBody>
      </p:sp>
      <p:sp>
        <p:nvSpPr>
          <p:cNvPr id="6" name="Slide Number Placeholder 7"/>
          <p:cNvSpPr>
            <a:spLocks noGrp="1" noChangeArrowheads="1"/>
          </p:cNvSpPr>
          <p:nvPr>
            <p:ph type="sldNum" sz="quarter" idx="12"/>
          </p:nvPr>
        </p:nvSpPr>
        <p:spPr bwMode="auto">
          <a:xfrm>
            <a:off x="7099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03029920-2F8E-FC47-8ACC-E35D66AE619C}" type="slidenum">
              <a:rPr lang="en-US" u="none" smtClean="0">
                <a:solidFill>
                  <a:srgbClr val="000000"/>
                </a:solidFill>
                <a:latin typeface="Arial" charset="0"/>
                <a:ea typeface="ＭＳ Ｐゴシック" charset="0"/>
              </a:rPr>
              <a:pPr/>
              <a:t>‹Nº›</a:t>
            </a:fld>
            <a:endParaRPr lang="en-US" u="none"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xmlns="" val="336590959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196222481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85495227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0" y="1455738"/>
            <a:ext cx="43751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55738"/>
            <a:ext cx="43751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328052714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330990502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311714221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271969240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247617573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2736038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endParaRPr lang="ru-RU"/>
          </a:p>
        </p:txBody>
      </p:sp>
      <p:sp>
        <p:nvSpPr>
          <p:cNvPr id="4" name="Rectangle 5"/>
          <p:cNvSpPr>
            <a:spLocks noGrp="1" noChangeArrowheads="1"/>
          </p:cNvSpPr>
          <p:nvPr>
            <p:ph type="ftr" sz="quarter" idx="11"/>
          </p:nvPr>
        </p:nvSpPr>
        <p:spPr>
          <a:xfrm>
            <a:off x="3384550" y="6310313"/>
            <a:ext cx="3136900" cy="411162"/>
          </a:xfrm>
          <a:prstGeom prst="rect">
            <a:avLst/>
          </a:prstGeom>
          <a:ln/>
        </p:spPr>
        <p:txBody>
          <a:bodyPr/>
          <a:lstStyle>
            <a:lvl1pPr>
              <a:defRPr/>
            </a:lvl1pPr>
          </a:lstStyle>
          <a:p>
            <a:fld id="{DA91AF26-4674-430F-9106-11E36E699636}" type="slidenum">
              <a:rPr lang="en-US"/>
              <a:pPr/>
              <a:t>‹Nº›</a:t>
            </a:fld>
            <a:endParaRPr lang="en-US"/>
          </a:p>
        </p:txBody>
      </p:sp>
      <p:sp>
        <p:nvSpPr>
          <p:cNvPr id="5"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fld id="{A9F5A9A4-F4B4-4062-B5EC-FCC8D506E183}" type="slidenum">
              <a:rPr lang="en-US"/>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274594229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8991" y="325438"/>
            <a:ext cx="2381911" cy="5656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1535" y="325438"/>
            <a:ext cx="6982354" cy="5656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xmlns="" val="274491169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371603"/>
            <a:ext cx="850265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742950" y="3505200"/>
            <a:ext cx="6934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5" name="Footer Placeholder 4"/>
          <p:cNvSpPr>
            <a:spLocks noGrp="1"/>
          </p:cNvSpPr>
          <p:nvPr>
            <p:ph type="ftr" sz="quarter" idx="11"/>
          </p:nvPr>
        </p:nvSpPr>
        <p:spPr/>
        <p:txBody>
          <a:bodyPr/>
          <a:lstStyle/>
          <a:p>
            <a:endParaRPr lang="en-GB">
              <a:latin typeface="Arial"/>
            </a:endParaRPr>
          </a:p>
        </p:txBody>
      </p:sp>
      <p:sp>
        <p:nvSpPr>
          <p:cNvPr id="6" name="Slide Number Placeholder 5"/>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cxnSp>
        <p:nvCxnSpPr>
          <p:cNvPr id="8" name="Straight Connector 7"/>
          <p:cNvCxnSpPr/>
          <p:nvPr/>
        </p:nvCxnSpPr>
        <p:spPr>
          <a:xfrm>
            <a:off x="742950" y="3398520"/>
            <a:ext cx="850265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000688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5" name="Footer Placeholder 4"/>
          <p:cNvSpPr>
            <a:spLocks noGrp="1"/>
          </p:cNvSpPr>
          <p:nvPr>
            <p:ph type="ftr" sz="quarter" idx="11"/>
          </p:nvPr>
        </p:nvSpPr>
        <p:spPr/>
        <p:txBody>
          <a:bodyPr/>
          <a:lstStyle/>
          <a:p>
            <a:endParaRPr lang="en-GB">
              <a:latin typeface="Arial"/>
            </a:endParaRPr>
          </a:p>
        </p:txBody>
      </p:sp>
      <p:sp>
        <p:nvSpPr>
          <p:cNvPr id="6" name="Slide Number Placeholder 5"/>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spTree>
    <p:extLst>
      <p:ext uri="{BB962C8B-B14F-4D97-AF65-F5344CB8AC3E}">
        <p14:creationId xmlns:p14="http://schemas.microsoft.com/office/powerpoint/2010/main" xmlns="" val="783930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506" y="2362201"/>
            <a:ext cx="84201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4626867"/>
            <a:ext cx="84201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5" name="Footer Placeholder 4"/>
          <p:cNvSpPr>
            <a:spLocks noGrp="1"/>
          </p:cNvSpPr>
          <p:nvPr>
            <p:ph type="ftr" sz="quarter" idx="11"/>
          </p:nvPr>
        </p:nvSpPr>
        <p:spPr/>
        <p:txBody>
          <a:bodyPr/>
          <a:lstStyle/>
          <a:p>
            <a:endParaRPr lang="en-GB">
              <a:latin typeface="Arial"/>
            </a:endParaRPr>
          </a:p>
        </p:txBody>
      </p:sp>
      <p:sp>
        <p:nvSpPr>
          <p:cNvPr id="6" name="Slide Number Placeholder 5"/>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cxnSp>
        <p:nvCxnSpPr>
          <p:cNvPr id="7" name="Straight Connector 6"/>
          <p:cNvCxnSpPr/>
          <p:nvPr/>
        </p:nvCxnSpPr>
        <p:spPr>
          <a:xfrm>
            <a:off x="792480" y="4599432"/>
            <a:ext cx="850265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52237314"/>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73352"/>
            <a:ext cx="437515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673352"/>
            <a:ext cx="437515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6" name="Footer Placeholder 5"/>
          <p:cNvSpPr>
            <a:spLocks noGrp="1"/>
          </p:cNvSpPr>
          <p:nvPr>
            <p:ph type="ftr" sz="quarter" idx="11"/>
          </p:nvPr>
        </p:nvSpPr>
        <p:spPr/>
        <p:txBody>
          <a:bodyPr/>
          <a:lstStyle/>
          <a:p>
            <a:endParaRPr lang="en-GB">
              <a:latin typeface="Arial"/>
            </a:endParaRPr>
          </a:p>
        </p:txBody>
      </p:sp>
      <p:sp>
        <p:nvSpPr>
          <p:cNvPr id="7" name="Slide Number Placeholder 6"/>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spTree>
    <p:extLst>
      <p:ext uri="{BB962C8B-B14F-4D97-AF65-F5344CB8AC3E}">
        <p14:creationId xmlns:p14="http://schemas.microsoft.com/office/powerpoint/2010/main" xmlns="" val="2277013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676400"/>
            <a:ext cx="425958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438400"/>
            <a:ext cx="42595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1120" y="1676400"/>
            <a:ext cx="425958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1120" y="2438400"/>
            <a:ext cx="42595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8" name="Footer Placeholder 7"/>
          <p:cNvSpPr>
            <a:spLocks noGrp="1"/>
          </p:cNvSpPr>
          <p:nvPr>
            <p:ph type="ftr" sz="quarter" idx="11"/>
          </p:nvPr>
        </p:nvSpPr>
        <p:spPr/>
        <p:txBody>
          <a:bodyPr/>
          <a:lstStyle/>
          <a:p>
            <a:endParaRPr lang="en-GB">
              <a:latin typeface="Arial"/>
            </a:endParaRPr>
          </a:p>
        </p:txBody>
      </p:sp>
      <p:sp>
        <p:nvSpPr>
          <p:cNvPr id="9" name="Slide Number Placeholder 8"/>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cxnSp>
        <p:nvCxnSpPr>
          <p:cNvPr id="11" name="Straight Connector 10"/>
          <p:cNvCxnSpPr/>
          <p:nvPr/>
        </p:nvCxnSpPr>
        <p:spPr>
          <a:xfrm rot="5400000">
            <a:off x="2598850" y="4045790"/>
            <a:ext cx="4709160" cy="8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86289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4" name="Footer Placeholder 3"/>
          <p:cNvSpPr>
            <a:spLocks noGrp="1"/>
          </p:cNvSpPr>
          <p:nvPr>
            <p:ph type="ftr" sz="quarter" idx="11"/>
          </p:nvPr>
        </p:nvSpPr>
        <p:spPr/>
        <p:txBody>
          <a:bodyPr/>
          <a:lstStyle/>
          <a:p>
            <a:endParaRPr lang="en-GB">
              <a:latin typeface="Arial"/>
            </a:endParaRPr>
          </a:p>
        </p:txBody>
      </p:sp>
      <p:sp>
        <p:nvSpPr>
          <p:cNvPr id="5" name="Slide Number Placeholder 4"/>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spTree>
    <p:extLst>
      <p:ext uri="{BB962C8B-B14F-4D97-AF65-F5344CB8AC3E}">
        <p14:creationId xmlns:p14="http://schemas.microsoft.com/office/powerpoint/2010/main" xmlns="" val="234413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3" name="Footer Placeholder 2"/>
          <p:cNvSpPr>
            <a:spLocks noGrp="1"/>
          </p:cNvSpPr>
          <p:nvPr>
            <p:ph type="ftr" sz="quarter" idx="11"/>
          </p:nvPr>
        </p:nvSpPr>
        <p:spPr/>
        <p:txBody>
          <a:bodyPr/>
          <a:lstStyle/>
          <a:p>
            <a:endParaRPr lang="en-GB">
              <a:latin typeface="Arial"/>
            </a:endParaRPr>
          </a:p>
        </p:txBody>
      </p:sp>
      <p:sp>
        <p:nvSpPr>
          <p:cNvPr id="4" name="Slide Number Placeholder 3"/>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spTree>
    <p:extLst>
      <p:ext uri="{BB962C8B-B14F-4D97-AF65-F5344CB8AC3E}">
        <p14:creationId xmlns:p14="http://schemas.microsoft.com/office/powerpoint/2010/main" xmlns="" val="5670181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792080"/>
            <a:ext cx="2318004"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219450" y="792080"/>
            <a:ext cx="619125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95301" y="2130555"/>
            <a:ext cx="2318004"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6" name="Footer Placeholder 5"/>
          <p:cNvSpPr>
            <a:spLocks noGrp="1"/>
          </p:cNvSpPr>
          <p:nvPr>
            <p:ph type="ftr" sz="quarter" idx="11"/>
          </p:nvPr>
        </p:nvSpPr>
        <p:spPr/>
        <p:txBody>
          <a:bodyPr/>
          <a:lstStyle/>
          <a:p>
            <a:endParaRPr lang="en-GB">
              <a:latin typeface="Arial"/>
            </a:endParaRPr>
          </a:p>
        </p:txBody>
      </p:sp>
      <p:sp>
        <p:nvSpPr>
          <p:cNvPr id="7" name="Slide Number Placeholder 6"/>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cxnSp>
        <p:nvCxnSpPr>
          <p:cNvPr id="9" name="Straight Connector 8"/>
          <p:cNvCxnSpPr/>
          <p:nvPr/>
        </p:nvCxnSpPr>
        <p:spPr>
          <a:xfrm rot="5400000">
            <a:off x="218201" y="3580140"/>
            <a:ext cx="5577840" cy="17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3778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fld id="{16908AC2-B38C-4BA2-8F6C-C4F311080DC5}" type="slidenum">
              <a:rPr lang="en-US"/>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792480"/>
            <a:ext cx="232123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096827" y="838201"/>
            <a:ext cx="6396423"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 y="2133600"/>
            <a:ext cx="2318004"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6" name="Footer Placeholder 5"/>
          <p:cNvSpPr>
            <a:spLocks noGrp="1"/>
          </p:cNvSpPr>
          <p:nvPr>
            <p:ph type="ftr" sz="quarter" idx="11"/>
          </p:nvPr>
        </p:nvSpPr>
        <p:spPr/>
        <p:txBody>
          <a:bodyPr/>
          <a:lstStyle/>
          <a:p>
            <a:endParaRPr lang="en-GB">
              <a:latin typeface="Arial"/>
            </a:endParaRPr>
          </a:p>
        </p:txBody>
      </p:sp>
      <p:sp>
        <p:nvSpPr>
          <p:cNvPr id="7" name="Slide Number Placeholder 6"/>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spTree>
    <p:extLst>
      <p:ext uri="{BB962C8B-B14F-4D97-AF65-F5344CB8AC3E}">
        <p14:creationId xmlns:p14="http://schemas.microsoft.com/office/powerpoint/2010/main" xmlns="" val="3732672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5" name="Footer Placeholder 4"/>
          <p:cNvSpPr>
            <a:spLocks noGrp="1"/>
          </p:cNvSpPr>
          <p:nvPr>
            <p:ph type="ftr" sz="quarter" idx="11"/>
          </p:nvPr>
        </p:nvSpPr>
        <p:spPr/>
        <p:txBody>
          <a:bodyPr/>
          <a:lstStyle/>
          <a:p>
            <a:endParaRPr lang="en-GB">
              <a:latin typeface="Arial"/>
            </a:endParaRPr>
          </a:p>
        </p:txBody>
      </p:sp>
      <p:sp>
        <p:nvSpPr>
          <p:cNvPr id="6" name="Slide Number Placeholder 5"/>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spTree>
    <p:extLst>
      <p:ext uri="{BB962C8B-B14F-4D97-AF65-F5344CB8AC3E}">
        <p14:creationId xmlns:p14="http://schemas.microsoft.com/office/powerpoint/2010/main" xmlns="" val="740628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609600"/>
            <a:ext cx="222885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609600"/>
            <a:ext cx="65214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E9B29-54C2-49EE-BF2E-978BEF8D0043}" type="datetimeFigureOut">
              <a:rPr lang="en-GB" smtClean="0">
                <a:latin typeface="Arial"/>
              </a:rPr>
              <a:pPr/>
              <a:t>23/02/2012</a:t>
            </a:fld>
            <a:endParaRPr lang="en-GB">
              <a:latin typeface="Arial"/>
            </a:endParaRPr>
          </a:p>
        </p:txBody>
      </p:sp>
      <p:sp>
        <p:nvSpPr>
          <p:cNvPr id="5" name="Footer Placeholder 4"/>
          <p:cNvSpPr>
            <a:spLocks noGrp="1"/>
          </p:cNvSpPr>
          <p:nvPr>
            <p:ph type="ftr" sz="quarter" idx="11"/>
          </p:nvPr>
        </p:nvSpPr>
        <p:spPr/>
        <p:txBody>
          <a:bodyPr/>
          <a:lstStyle/>
          <a:p>
            <a:endParaRPr lang="en-GB">
              <a:latin typeface="Arial"/>
            </a:endParaRPr>
          </a:p>
        </p:txBody>
      </p:sp>
      <p:sp>
        <p:nvSpPr>
          <p:cNvPr id="6" name="Slide Number Placeholder 5"/>
          <p:cNvSpPr>
            <a:spLocks noGrp="1"/>
          </p:cNvSpPr>
          <p:nvPr>
            <p:ph type="sldNum" sz="quarter" idx="12"/>
          </p:nvPr>
        </p:nvSpPr>
        <p:spPr/>
        <p:txBody>
          <a:bodyPr/>
          <a:lstStyle/>
          <a:p>
            <a:fld id="{B542934C-A690-4042-9FCC-44D809FF1202}" type="slidenum">
              <a:rPr lang="en-GB" smtClean="0">
                <a:latin typeface="Arial"/>
              </a:rPr>
              <a:pPr/>
              <a:t>‹Nº›</a:t>
            </a:fld>
            <a:endParaRPr lang="en-GB">
              <a:latin typeface="Arial"/>
            </a:endParaRPr>
          </a:p>
        </p:txBody>
      </p:sp>
    </p:spTree>
    <p:extLst>
      <p:ext uri="{BB962C8B-B14F-4D97-AF65-F5344CB8AC3E}">
        <p14:creationId xmlns:p14="http://schemas.microsoft.com/office/powerpoint/2010/main" xmlns="" val="40700625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lbslogo_nt"/>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65100" y="104775"/>
            <a:ext cx="9080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403350" y="2130426"/>
            <a:ext cx="77597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403350" y="3886200"/>
            <a:ext cx="701675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5" name="Slide Number Placeholder 5"/>
          <p:cNvSpPr>
            <a:spLocks noGrp="1"/>
          </p:cNvSpPr>
          <p:nvPr>
            <p:ph type="sldNum" sz="quarter" idx="10"/>
          </p:nvPr>
        </p:nvSpPr>
        <p:spPr>
          <a:xfrm>
            <a:off x="4713949" y="6629401"/>
            <a:ext cx="321601" cy="112713"/>
          </a:xfrm>
          <a:prstGeom prst="rect">
            <a:avLst/>
          </a:prstGeom>
        </p:spPr>
        <p:txBody>
          <a:bodyPr vert="horz" wrap="square" lIns="91440" tIns="45720" rIns="91440" bIns="45720" numCol="1" anchor="t" anchorCtr="0" compatLnSpc="1">
            <a:prstTxWarp prst="textNoShape">
              <a:avLst/>
            </a:prstTxWarp>
          </a:bodyPr>
          <a:lstStyle>
            <a:lvl1pPr>
              <a:defRPr/>
            </a:lvl1pPr>
          </a:lstStyle>
          <a:p>
            <a:pPr algn="ctr">
              <a:spcBef>
                <a:spcPct val="50000"/>
              </a:spcBef>
            </a:pPr>
            <a:fld id="{7EAA138E-93FA-E24E-88CF-8A3550589ACD}" type="slidenum">
              <a:rPr lang="en-US" sz="1200" b="1" u="none" smtClean="0">
                <a:solidFill>
                  <a:srgbClr val="C0504D"/>
                </a:solidFill>
                <a:latin typeface="Calibri" charset="0"/>
                <a:ea typeface="ＭＳ Ｐゴシック" charset="0"/>
                <a:cs typeface="ＭＳ Ｐゴシック" charset="0"/>
              </a:rPr>
              <a:pPr algn="ctr">
                <a:spcBef>
                  <a:spcPct val="50000"/>
                </a:spcBef>
              </a:pPr>
              <a:t>‹Nº›</a:t>
            </a:fld>
            <a:endParaRPr lang="en-US" sz="1200" b="1" u="none" smtClean="0">
              <a:solidFill>
                <a:srgbClr val="C0504D"/>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1244757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8" descr="lbslogo_nt"/>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65100" y="133350"/>
            <a:ext cx="598488"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CA"/>
          </a:p>
        </p:txBody>
      </p:sp>
      <p:sp>
        <p:nvSpPr>
          <p:cNvPr id="4" name="Slide Number Placeholder 5"/>
          <p:cNvSpPr>
            <a:spLocks noGrp="1"/>
          </p:cNvSpPr>
          <p:nvPr>
            <p:ph type="sldNum" sz="quarter" idx="10"/>
          </p:nvPr>
        </p:nvSpPr>
        <p:spPr>
          <a:xfrm>
            <a:off x="4713949" y="6629401"/>
            <a:ext cx="321601" cy="112713"/>
          </a:xfrm>
          <a:prstGeom prst="rect">
            <a:avLst/>
          </a:prstGeom>
        </p:spPr>
        <p:txBody>
          <a:bodyPr vert="horz" wrap="square" lIns="91440" tIns="45720" rIns="91440" bIns="45720" numCol="1" anchor="t" anchorCtr="0" compatLnSpc="1">
            <a:prstTxWarp prst="textNoShape">
              <a:avLst/>
            </a:prstTxWarp>
          </a:bodyPr>
          <a:lstStyle>
            <a:lvl1pPr>
              <a:defRPr/>
            </a:lvl1pPr>
          </a:lstStyle>
          <a:p>
            <a:pPr algn="ctr">
              <a:spcBef>
                <a:spcPct val="50000"/>
              </a:spcBef>
            </a:pPr>
            <a:fld id="{FEC4A7A4-5EE1-3D4B-A69B-20F6AC6083F1}" type="slidenum">
              <a:rPr lang="en-US" sz="1200" b="1" u="none" smtClean="0">
                <a:solidFill>
                  <a:srgbClr val="C0504D"/>
                </a:solidFill>
                <a:latin typeface="Calibri" charset="0"/>
                <a:ea typeface="ＭＳ Ｐゴシック" charset="0"/>
                <a:cs typeface="ＭＳ Ｐゴシック" charset="0"/>
              </a:rPr>
              <a:pPr algn="ctr">
                <a:spcBef>
                  <a:spcPct val="50000"/>
                </a:spcBef>
              </a:pPr>
              <a:t>‹Nº›</a:t>
            </a:fld>
            <a:endParaRPr lang="en-US" sz="1200" b="1" u="none" smtClean="0">
              <a:solidFill>
                <a:srgbClr val="C0504D"/>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13673703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Line 7"/>
          <p:cNvSpPr>
            <a:spLocks noChangeShapeType="1"/>
          </p:cNvSpPr>
          <p:nvPr userDrawn="1"/>
        </p:nvSpPr>
        <p:spPr bwMode="gray">
          <a:xfrm>
            <a:off x="1403350" y="6477000"/>
            <a:ext cx="8337550" cy="0"/>
          </a:xfrm>
          <a:prstGeom prst="line">
            <a:avLst/>
          </a:prstGeom>
          <a:noFill/>
          <a:ln w="19050">
            <a:solidFill>
              <a:schemeClr val="tx1"/>
            </a:solidFill>
            <a:round/>
            <a:headEnd/>
            <a:tailEnd/>
          </a:ln>
        </p:spPr>
        <p:txBody>
          <a:bodyPr/>
          <a:lstStyle/>
          <a:p>
            <a:pPr algn="ctr">
              <a:spcBef>
                <a:spcPct val="50000"/>
              </a:spcBef>
              <a:defRPr/>
            </a:pPr>
            <a:endParaRPr lang="en-US" sz="1200" b="1" u="none">
              <a:solidFill>
                <a:srgbClr val="C0504D"/>
              </a:solidFill>
              <a:latin typeface="Calibri" pitchFamily="-110" charset="0"/>
              <a:ea typeface="ＭＳ Ｐゴシック" pitchFamily="-110" charset="-128"/>
              <a:cs typeface="ＭＳ Ｐゴシック" pitchFamily="-110" charset="-128"/>
            </a:endParaRPr>
          </a:p>
        </p:txBody>
      </p:sp>
      <p:pic>
        <p:nvPicPr>
          <p:cNvPr id="4" name="Picture 2" descr="lbslogo_nt"/>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65100" y="133350"/>
            <a:ext cx="598488"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a:spLocks noChangeArrowheads="1"/>
          </p:cNvSpPr>
          <p:nvPr userDrawn="1"/>
        </p:nvSpPr>
        <p:spPr bwMode="gray">
          <a:xfrm>
            <a:off x="1403350" y="762000"/>
            <a:ext cx="3962400" cy="306388"/>
          </a:xfrm>
          <a:prstGeom prst="rect">
            <a:avLst/>
          </a:prstGeom>
          <a:solidFill>
            <a:schemeClr val="tx2"/>
          </a:solidFill>
          <a:ln w="9525">
            <a:noFill/>
            <a:miter lim="800000"/>
            <a:headEnd/>
            <a:tailEnd/>
          </a:ln>
        </p:spPr>
        <p:txBody>
          <a:bodyPr anchor="ctr"/>
          <a:lstStyle/>
          <a:p>
            <a:r>
              <a:rPr lang="en-US" sz="1200" b="1" u="none" smtClean="0">
                <a:solidFill>
                  <a:srgbClr val="FFFFFF"/>
                </a:solidFill>
                <a:latin typeface="Times New Roman" charset="0"/>
                <a:ea typeface="ＭＳ Ｐゴシック" charset="0"/>
                <a:cs typeface="Times New Roman" charset="0"/>
              </a:rPr>
              <a:t>Text</a:t>
            </a:r>
          </a:p>
        </p:txBody>
      </p:sp>
      <p:sp>
        <p:nvSpPr>
          <p:cNvPr id="6" name="Rectangle 4"/>
          <p:cNvSpPr>
            <a:spLocks noChangeArrowheads="1"/>
          </p:cNvSpPr>
          <p:nvPr userDrawn="1"/>
        </p:nvSpPr>
        <p:spPr bwMode="gray">
          <a:xfrm>
            <a:off x="5644357" y="762000"/>
            <a:ext cx="4096544" cy="306388"/>
          </a:xfrm>
          <a:prstGeom prst="rect">
            <a:avLst/>
          </a:prstGeom>
          <a:solidFill>
            <a:schemeClr val="tx2"/>
          </a:solidFill>
          <a:ln w="9525">
            <a:noFill/>
            <a:miter lim="800000"/>
            <a:headEnd/>
            <a:tailEnd/>
          </a:ln>
        </p:spPr>
        <p:txBody>
          <a:bodyPr anchor="ctr"/>
          <a:lstStyle/>
          <a:p>
            <a:r>
              <a:rPr lang="en-US" sz="1200" b="1" u="none" smtClean="0">
                <a:solidFill>
                  <a:srgbClr val="FFFFFF"/>
                </a:solidFill>
                <a:latin typeface="Times New Roman" charset="0"/>
                <a:ea typeface="ＭＳ Ｐゴシック" charset="0"/>
                <a:cs typeface="Times New Roman" charset="0"/>
              </a:rPr>
              <a:t>Text</a:t>
            </a:r>
          </a:p>
        </p:txBody>
      </p:sp>
      <p:sp>
        <p:nvSpPr>
          <p:cNvPr id="7" name="Content Placeholder 2"/>
          <p:cNvSpPr txBox="1">
            <a:spLocks/>
          </p:cNvSpPr>
          <p:nvPr userDrawn="1"/>
        </p:nvSpPr>
        <p:spPr bwMode="gray">
          <a:xfrm>
            <a:off x="1403350" y="1143000"/>
            <a:ext cx="3962400" cy="2947988"/>
          </a:xfrm>
          <a:prstGeom prst="rect">
            <a:avLst/>
          </a:prstGeom>
          <a:noFill/>
          <a:ln w="9525">
            <a:noFill/>
            <a:miter lim="800000"/>
            <a:headEnd/>
            <a:tailEnd/>
          </a:ln>
        </p:spPr>
        <p:txBody>
          <a:bodyPr/>
          <a:lstStyle>
            <a:lvl1pPr marL="228600" indent="-2286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spcBef>
                <a:spcPts val="600"/>
              </a:spcBef>
              <a:buFontTx/>
              <a:buChar char="•"/>
            </a:pPr>
            <a:r>
              <a:rPr lang="en-GB" b="0" u="none" smtClean="0">
                <a:solidFill>
                  <a:srgbClr val="000000"/>
                </a:solidFill>
                <a:latin typeface="Times New Roman" charset="0"/>
                <a:cs typeface="Times New Roman" charset="0"/>
              </a:rPr>
              <a:t>Text</a:t>
            </a:r>
            <a:endParaRPr lang="en-US" b="0" u="none" smtClean="0">
              <a:solidFill>
                <a:srgbClr val="000000"/>
              </a:solidFill>
              <a:latin typeface="Times New Roman" charset="0"/>
              <a:cs typeface="Times New Roman" charset="0"/>
            </a:endParaRPr>
          </a:p>
        </p:txBody>
      </p:sp>
      <p:sp>
        <p:nvSpPr>
          <p:cNvPr id="8" name="Content Placeholder 2"/>
          <p:cNvSpPr txBox="1">
            <a:spLocks/>
          </p:cNvSpPr>
          <p:nvPr userDrawn="1"/>
        </p:nvSpPr>
        <p:spPr bwMode="gray">
          <a:xfrm>
            <a:off x="5644356" y="1143000"/>
            <a:ext cx="3962400" cy="2947988"/>
          </a:xfrm>
          <a:prstGeom prst="rect">
            <a:avLst/>
          </a:prstGeom>
          <a:noFill/>
          <a:ln w="9525">
            <a:noFill/>
            <a:miter lim="800000"/>
            <a:headEnd/>
            <a:tailEnd/>
          </a:ln>
        </p:spPr>
        <p:txBody>
          <a:bodyPr/>
          <a:lstStyle>
            <a:lvl1pPr marL="228600" indent="-2286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spcBef>
                <a:spcPts val="600"/>
              </a:spcBef>
              <a:buFontTx/>
              <a:buChar char="•"/>
            </a:pPr>
            <a:r>
              <a:rPr lang="en-GB" b="0" u="none" smtClean="0">
                <a:solidFill>
                  <a:srgbClr val="000000"/>
                </a:solidFill>
                <a:latin typeface="Times New Roman" charset="0"/>
                <a:cs typeface="Times New Roman" charset="0"/>
              </a:rPr>
              <a:t>Text</a:t>
            </a:r>
            <a:endParaRPr lang="en-US" b="0" u="none" smtClean="0">
              <a:solidFill>
                <a:srgbClr val="000000"/>
              </a:solidFill>
              <a:latin typeface="Times New Roman" charset="0"/>
              <a:cs typeface="Times New Roman" charset="0"/>
            </a:endParaRPr>
          </a:p>
        </p:txBody>
      </p:sp>
      <p:sp>
        <p:nvSpPr>
          <p:cNvPr id="10" name="Title Placeholder 1"/>
          <p:cNvSpPr>
            <a:spLocks noGrp="1"/>
          </p:cNvSpPr>
          <p:nvPr>
            <p:ph type="title"/>
          </p:nvPr>
        </p:nvSpPr>
        <p:spPr bwMode="gray">
          <a:xfrm>
            <a:off x="1403350" y="114300"/>
            <a:ext cx="8337550" cy="571500"/>
          </a:xfrm>
          <a:prstGeom prst="rect">
            <a:avLst/>
          </a:prstGeom>
          <a:noFill/>
          <a:ln w="9525">
            <a:noFill/>
            <a:miter lim="800000"/>
            <a:headEnd/>
            <a:tailEnd/>
          </a:ln>
        </p:spPr>
        <p:txBody>
          <a:bodyPr/>
          <a:lstStyle/>
          <a:p>
            <a:pPr lvl="0"/>
            <a:r>
              <a:rPr lang="en-US" dirty="0" smtClean="0"/>
              <a:t>Click to edit Master title style</a:t>
            </a:r>
          </a:p>
        </p:txBody>
      </p:sp>
      <p:sp>
        <p:nvSpPr>
          <p:cNvPr id="9" name="Slide Number Placeholder 5"/>
          <p:cNvSpPr>
            <a:spLocks noGrp="1"/>
          </p:cNvSpPr>
          <p:nvPr>
            <p:ph type="sldNum" sz="quarter" idx="10"/>
          </p:nvPr>
        </p:nvSpPr>
        <p:spPr>
          <a:xfrm>
            <a:off x="4713949" y="6629401"/>
            <a:ext cx="321601" cy="112713"/>
          </a:xfrm>
          <a:prstGeom prst="rect">
            <a:avLst/>
          </a:prstGeom>
        </p:spPr>
        <p:txBody>
          <a:bodyPr vert="horz" wrap="square" lIns="91440" tIns="45720" rIns="91440" bIns="45720" numCol="1" anchor="t" anchorCtr="0" compatLnSpc="1">
            <a:prstTxWarp prst="textNoShape">
              <a:avLst/>
            </a:prstTxWarp>
          </a:bodyPr>
          <a:lstStyle>
            <a:lvl1pPr>
              <a:defRPr/>
            </a:lvl1pPr>
          </a:lstStyle>
          <a:p>
            <a:pPr algn="ctr">
              <a:spcBef>
                <a:spcPct val="50000"/>
              </a:spcBef>
            </a:pPr>
            <a:fld id="{5146C9B6-3FE5-7945-AB29-EA535882A147}" type="slidenum">
              <a:rPr lang="en-US" sz="1200" b="1" u="none" smtClean="0">
                <a:solidFill>
                  <a:srgbClr val="C0504D"/>
                </a:solidFill>
                <a:latin typeface="Calibri" charset="0"/>
                <a:ea typeface="ＭＳ Ｐゴシック" charset="0"/>
                <a:cs typeface="ＭＳ Ｐゴシック" charset="0"/>
              </a:rPr>
              <a:pPr algn="ctr">
                <a:spcBef>
                  <a:spcPct val="50000"/>
                </a:spcBef>
              </a:pPr>
              <a:t>‹Nº›</a:t>
            </a:fld>
            <a:endParaRPr lang="en-US" sz="1200" b="1" u="none" smtClean="0">
              <a:solidFill>
                <a:srgbClr val="C0504D"/>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3236054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9658350" cy="877824"/>
          </a:xfrm>
        </p:spPr>
        <p:txBody>
          <a:bodyPr/>
          <a:lstStyle/>
          <a:p>
            <a:r>
              <a:rPr lang="en-GB" dirty="0" smtClean="0"/>
              <a:t>Click to edit Master title style</a:t>
            </a:r>
            <a:endParaRPr dirty="0"/>
          </a:p>
        </p:txBody>
      </p:sp>
      <p:sp>
        <p:nvSpPr>
          <p:cNvPr id="3" name="Subtitle 2"/>
          <p:cNvSpPr>
            <a:spLocks noGrp="1"/>
          </p:cNvSpPr>
          <p:nvPr>
            <p:ph type="subTitle" idx="1"/>
          </p:nvPr>
        </p:nvSpPr>
        <p:spPr>
          <a:xfrm>
            <a:off x="990600" y="3035144"/>
            <a:ext cx="8667750" cy="382285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90565B1-BF41-AD41-9A16-56EBEE552ABB}"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2514366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a:xfrm>
            <a:off x="727653" y="1306576"/>
            <a:ext cx="8724323" cy="4819588"/>
          </a:xfrm>
        </p:spPr>
        <p:txBody>
          <a:bodyPr/>
          <a:lstStyle>
            <a:lvl5pP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10"/>
          </p:nvPr>
        </p:nvSpPr>
        <p:spPr/>
        <p:txBody>
          <a:bodyPr/>
          <a:lstStyle/>
          <a:p>
            <a:fld id="{D705F6B0-AEC2-3B40-9363-617CBFE59EB7}"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2368790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9658350" cy="914400"/>
          </a:xfrm>
        </p:spPr>
        <p:txBody>
          <a:bodyPr/>
          <a:lstStyle/>
          <a:p>
            <a:r>
              <a:rPr lang="en-GB" smtClean="0"/>
              <a:t>Click to edit Master title style</a:t>
            </a:r>
            <a:endParaRPr/>
          </a:p>
        </p:txBody>
      </p:sp>
      <p:sp>
        <p:nvSpPr>
          <p:cNvPr id="3" name="Subtitle 2"/>
          <p:cNvSpPr>
            <a:spLocks noGrp="1"/>
          </p:cNvSpPr>
          <p:nvPr>
            <p:ph type="subTitle" idx="1"/>
          </p:nvPr>
        </p:nvSpPr>
        <p:spPr>
          <a:xfrm>
            <a:off x="990600" y="5943600"/>
            <a:ext cx="866775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979E6C91-7076-6D43-ABA5-578433A20664}"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004358" y="1129553"/>
            <a:ext cx="8653992" cy="3886200"/>
          </a:xfrm>
        </p:spPr>
        <p:txBody>
          <a:bodyPr>
            <a:normAutofit/>
          </a:bodyPr>
          <a:lstStyle>
            <a:lvl1pPr marL="0" indent="0">
              <a:buNone/>
              <a:defRPr sz="1800"/>
            </a:lvl1pPr>
          </a:lstStyle>
          <a:p>
            <a:r>
              <a:rPr lang="en-GB" dirty="0" smtClean="0"/>
              <a:t>Drag picture to placeholder or click icon to add</a:t>
            </a:r>
            <a:endParaRPr/>
          </a:p>
        </p:txBody>
      </p:sp>
    </p:spTree>
    <p:extLst>
      <p:ext uri="{BB962C8B-B14F-4D97-AF65-F5344CB8AC3E}">
        <p14:creationId xmlns:p14="http://schemas.microsoft.com/office/powerpoint/2010/main" xmlns="" val="30625201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992340"/>
            <a:ext cx="965835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990600" y="5276548"/>
            <a:ext cx="866775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15BC392E-3F26-1840-A4A2-BBCC37BE89E8}"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44247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6"/>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fld id="{7FBB2E71-AADB-429B-890F-F26F3FCB6C7C}" type="slidenum">
              <a:rPr lang="en-US"/>
              <a:pPr/>
              <a:t>‹Nº›</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1210733" y="1514164"/>
            <a:ext cx="3863340" cy="4490055"/>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Content Placeholder 3"/>
          <p:cNvSpPr>
            <a:spLocks noGrp="1"/>
          </p:cNvSpPr>
          <p:nvPr>
            <p:ph sz="half" idx="2"/>
          </p:nvPr>
        </p:nvSpPr>
        <p:spPr>
          <a:xfrm>
            <a:off x="5576495" y="1514164"/>
            <a:ext cx="3863340" cy="4490055"/>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5" name="Date Placeholder 4"/>
          <p:cNvSpPr>
            <a:spLocks noGrp="1"/>
          </p:cNvSpPr>
          <p:nvPr>
            <p:ph type="dt" sz="half" idx="10"/>
          </p:nvPr>
        </p:nvSpPr>
        <p:spPr>
          <a:xfrm>
            <a:off x="7128435" y="188260"/>
            <a:ext cx="2311400" cy="365125"/>
          </a:xfrm>
        </p:spPr>
        <p:txBody>
          <a:bodyPr/>
          <a:lstStyle/>
          <a:p>
            <a:fld id="{7D24EBB2-71E3-4043-AE54-80E79F9B9313}"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7338325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smtClean="0"/>
              <a:t>Click to edit Master title style</a:t>
            </a:r>
            <a:endParaRPr dirty="0"/>
          </a:p>
        </p:txBody>
      </p:sp>
      <p:sp>
        <p:nvSpPr>
          <p:cNvPr id="3" name="Text Placeholder 2"/>
          <p:cNvSpPr>
            <a:spLocks noGrp="1"/>
          </p:cNvSpPr>
          <p:nvPr>
            <p:ph type="body" idx="1"/>
          </p:nvPr>
        </p:nvSpPr>
        <p:spPr>
          <a:xfrm>
            <a:off x="1213970" y="1370531"/>
            <a:ext cx="3863340" cy="877887"/>
          </a:xfrm>
        </p:spPr>
        <p:txBody>
          <a:bodyPr anchor="ctr">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213970" y="2417777"/>
            <a:ext cx="3863340" cy="3708386"/>
          </a:xfrm>
        </p:spPr>
        <p:txBody>
          <a:bodyPr>
            <a:normAutofit/>
          </a:bodyPr>
          <a:lstStyle>
            <a:lvl1pPr>
              <a:defRPr sz="1400"/>
            </a:lvl1pPr>
            <a:lvl2pPr>
              <a:defRPr sz="1400"/>
            </a:lvl2pPr>
            <a:lvl3pPr>
              <a:defRPr sz="1400"/>
            </a:lvl3pPr>
            <a:lvl4pPr>
              <a:defRPr sz="1400"/>
            </a:lvl4pPr>
            <a:lvl5pPr>
              <a:defRPr sz="14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5" name="Text Placeholder 4"/>
          <p:cNvSpPr>
            <a:spLocks noGrp="1"/>
          </p:cNvSpPr>
          <p:nvPr>
            <p:ph type="body" sz="quarter" idx="3"/>
          </p:nvPr>
        </p:nvSpPr>
        <p:spPr>
          <a:xfrm>
            <a:off x="5576495" y="1370531"/>
            <a:ext cx="3863340" cy="877887"/>
          </a:xfrm>
        </p:spPr>
        <p:txBody>
          <a:bodyPr anchor="ctr">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5576495" y="2417777"/>
            <a:ext cx="3863340" cy="3708386"/>
          </a:xfrm>
        </p:spPr>
        <p:txBody>
          <a:bodyPr>
            <a:normAutofit/>
          </a:bodyPr>
          <a:lstStyle>
            <a:lvl1pPr>
              <a:defRPr sz="1400"/>
            </a:lvl1pPr>
            <a:lvl2pPr>
              <a:defRPr sz="1400"/>
            </a:lvl2pPr>
            <a:lvl3pPr>
              <a:defRPr sz="1400"/>
            </a:lvl3pPr>
            <a:lvl4pPr>
              <a:defRPr sz="1400"/>
            </a:lvl4pPr>
            <a:lvl5pPr>
              <a:defRPr sz="14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7" name="Date Placeholder 6"/>
          <p:cNvSpPr>
            <a:spLocks noGrp="1"/>
          </p:cNvSpPr>
          <p:nvPr>
            <p:ph type="dt" sz="half" idx="10"/>
          </p:nvPr>
        </p:nvSpPr>
        <p:spPr>
          <a:xfrm>
            <a:off x="7128435" y="188260"/>
            <a:ext cx="2311400" cy="365125"/>
          </a:xfrm>
        </p:spPr>
        <p:txBody>
          <a:bodyPr/>
          <a:lstStyle/>
          <a:p>
            <a:fld id="{7C343F1B-3C0D-9A4B-B604-ABA77048CF4D}"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8" name="Footer Placeholder 7"/>
          <p:cNvSpPr>
            <a:spLocks noGrp="1"/>
          </p:cNvSpPr>
          <p:nvPr>
            <p:ph type="ftr" sz="quarter" idx="11"/>
          </p:nvPr>
        </p:nvSpPr>
        <p:spPr>
          <a:xfrm>
            <a:off x="1213970" y="188260"/>
            <a:ext cx="3136900" cy="365125"/>
          </a:xfrm>
        </p:spPr>
        <p:txBody>
          <a:bodyPr/>
          <a:lstStyle/>
          <a:p>
            <a:endParaRPr lang="en-US" dirty="0">
              <a:solidFill>
                <a:prstClr val="black">
                  <a:lumMod val="65000"/>
                  <a:lumOff val="35000"/>
                </a:prstClr>
              </a:solidFill>
              <a:latin typeface="Century Gothic"/>
            </a:endParaRPr>
          </a:p>
        </p:txBody>
      </p:sp>
      <p:sp>
        <p:nvSpPr>
          <p:cNvPr id="9" name="Slide Number Placeholder 8"/>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cxnSp>
        <p:nvCxnSpPr>
          <p:cNvPr id="11" name="Straight Connector 10"/>
          <p:cNvCxnSpPr/>
          <p:nvPr/>
        </p:nvCxnSpPr>
        <p:spPr>
          <a:xfrm>
            <a:off x="1313030" y="2257382"/>
            <a:ext cx="366522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75555" y="2257382"/>
            <a:ext cx="366522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13030" y="2257382"/>
            <a:ext cx="366522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75555" y="2257382"/>
            <a:ext cx="366522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313030" y="2257382"/>
            <a:ext cx="366522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75555" y="2257382"/>
            <a:ext cx="366522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87445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4802E60-03C0-FA47-8E67-90390DC8DDFD}"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5" name="Slide Number Placeholder 4"/>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3945733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5541D-BC54-A948-ACEF-4AB56A4DAE29}"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3522570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965835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Content Placeholder 2"/>
          <p:cNvSpPr>
            <a:spLocks noGrp="1"/>
          </p:cNvSpPr>
          <p:nvPr>
            <p:ph idx="1"/>
          </p:nvPr>
        </p:nvSpPr>
        <p:spPr>
          <a:xfrm>
            <a:off x="5576495" y="2590801"/>
            <a:ext cx="3863340" cy="3566218"/>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Text Placeholder 3"/>
          <p:cNvSpPr>
            <a:spLocks noGrp="1"/>
          </p:cNvSpPr>
          <p:nvPr>
            <p:ph type="body" sz="half" idx="2"/>
          </p:nvPr>
        </p:nvSpPr>
        <p:spPr>
          <a:xfrm>
            <a:off x="976031" y="2039111"/>
            <a:ext cx="3863340" cy="4087052"/>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7128435" y="188260"/>
            <a:ext cx="2311400" cy="365125"/>
          </a:xfrm>
        </p:spPr>
        <p:txBody>
          <a:bodyPr/>
          <a:lstStyle/>
          <a:p>
            <a:fld id="{0A82CF2B-3AAE-CF42-9D3C-1804296DAF05}"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18461697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965835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5945320" y="2048257"/>
            <a:ext cx="3713031" cy="407790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a:p>
        </p:txBody>
      </p:sp>
      <p:sp>
        <p:nvSpPr>
          <p:cNvPr id="4" name="Text Placeholder 3"/>
          <p:cNvSpPr>
            <a:spLocks noGrp="1"/>
          </p:cNvSpPr>
          <p:nvPr>
            <p:ph type="body" sz="half" idx="2"/>
          </p:nvPr>
        </p:nvSpPr>
        <p:spPr>
          <a:xfrm>
            <a:off x="990600" y="2039113"/>
            <a:ext cx="4953000" cy="409563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GB" smtClean="0"/>
              <a:t>Click to edit Master text styles</a:t>
            </a:r>
          </a:p>
        </p:txBody>
      </p:sp>
      <p:sp>
        <p:nvSpPr>
          <p:cNvPr id="5" name="Date Placeholder 4"/>
          <p:cNvSpPr>
            <a:spLocks noGrp="1"/>
          </p:cNvSpPr>
          <p:nvPr>
            <p:ph type="dt" sz="half" idx="10"/>
          </p:nvPr>
        </p:nvSpPr>
        <p:spPr>
          <a:xfrm>
            <a:off x="7128435" y="188260"/>
            <a:ext cx="2311400" cy="365125"/>
          </a:xfrm>
        </p:spPr>
        <p:txBody>
          <a:bodyPr/>
          <a:lstStyle/>
          <a:p>
            <a:fld id="{58659B67-A127-6E45-B0AB-C153F608FC14}"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42594008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965835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90600" y="5002306"/>
            <a:ext cx="866775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1C8A5CA2-1C08-E241-B538-E8F575DE61E7}"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004358" y="1129553"/>
            <a:ext cx="8653992" cy="2980944"/>
          </a:xfrm>
        </p:spPr>
        <p:txBody>
          <a:bodyPr>
            <a:normAutofit/>
          </a:bodyPr>
          <a:lstStyle>
            <a:lvl1pPr marL="0" indent="0">
              <a:buNone/>
              <a:defRPr sz="1800"/>
            </a:lvl1pPr>
          </a:lstStyle>
          <a:p>
            <a:r>
              <a:rPr lang="en-GB" dirty="0" smtClean="0"/>
              <a:t>Drag picture to placeholder or click icon to add</a:t>
            </a:r>
            <a:endParaRPr/>
          </a:p>
        </p:txBody>
      </p:sp>
    </p:spTree>
    <p:extLst>
      <p:ext uri="{BB962C8B-B14F-4D97-AF65-F5344CB8AC3E}">
        <p14:creationId xmlns:p14="http://schemas.microsoft.com/office/powerpoint/2010/main" xmlns="" val="4042305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965835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90600" y="5002306"/>
            <a:ext cx="866775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7128435" y="188260"/>
            <a:ext cx="2311400" cy="365125"/>
          </a:xfrm>
        </p:spPr>
        <p:txBody>
          <a:bodyPr/>
          <a:lstStyle/>
          <a:p>
            <a:fld id="{ED7C10EE-9D6B-BE46-9F82-22728F1A37A9}"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004358" y="1129553"/>
            <a:ext cx="4319016" cy="2980944"/>
          </a:xfrm>
        </p:spPr>
        <p:txBody>
          <a:bodyPr>
            <a:normAutofit/>
          </a:bodyPr>
          <a:lstStyle>
            <a:lvl1pPr marL="0" indent="0">
              <a:buNone/>
              <a:defRPr sz="1800"/>
            </a:lvl1pPr>
          </a:lstStyle>
          <a:p>
            <a:r>
              <a:rPr lang="en-GB" dirty="0" smtClean="0"/>
              <a:t>Drag picture to placeholder or click icon to add</a:t>
            </a:r>
            <a:endParaRPr/>
          </a:p>
        </p:txBody>
      </p:sp>
      <p:sp>
        <p:nvSpPr>
          <p:cNvPr id="7" name="Picture Placeholder 8"/>
          <p:cNvSpPr>
            <a:spLocks noGrp="1"/>
          </p:cNvSpPr>
          <p:nvPr>
            <p:ph type="pic" sz="quarter" idx="14"/>
          </p:nvPr>
        </p:nvSpPr>
        <p:spPr>
          <a:xfrm>
            <a:off x="5339334" y="1129553"/>
            <a:ext cx="4319016" cy="2980944"/>
          </a:xfrm>
        </p:spPr>
        <p:txBody>
          <a:bodyPr>
            <a:normAutofit/>
          </a:bodyPr>
          <a:lstStyle>
            <a:lvl1pPr marL="0" indent="0">
              <a:buNone/>
              <a:defRPr sz="1800"/>
            </a:lvl1pPr>
          </a:lstStyle>
          <a:p>
            <a:r>
              <a:rPr lang="en-GB" dirty="0" smtClean="0"/>
              <a:t>Drag picture to placeholder or click icon to add</a:t>
            </a:r>
            <a:endParaRPr/>
          </a:p>
        </p:txBody>
      </p:sp>
    </p:spTree>
    <p:extLst>
      <p:ext uri="{BB962C8B-B14F-4D97-AF65-F5344CB8AC3E}">
        <p14:creationId xmlns:p14="http://schemas.microsoft.com/office/powerpoint/2010/main" xmlns="" val="38799854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965835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90600" y="5002306"/>
            <a:ext cx="866775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7128435" y="188260"/>
            <a:ext cx="2311400" cy="365125"/>
          </a:xfrm>
        </p:spPr>
        <p:txBody>
          <a:bodyPr/>
          <a:lstStyle/>
          <a:p>
            <a:fld id="{FCBB9818-B9A1-5642-839A-157CB339DBDE}"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004358" y="1129553"/>
            <a:ext cx="7152132" cy="2980944"/>
          </a:xfrm>
        </p:spPr>
        <p:txBody>
          <a:bodyPr>
            <a:normAutofit/>
          </a:bodyPr>
          <a:lstStyle>
            <a:lvl1pPr marL="0" indent="0">
              <a:buNone/>
              <a:defRPr sz="1800"/>
            </a:lvl1pPr>
          </a:lstStyle>
          <a:p>
            <a:r>
              <a:rPr lang="en-GB" dirty="0" smtClean="0"/>
              <a:t>Drag picture to placeholder or click icon to add</a:t>
            </a:r>
            <a:endParaRPr/>
          </a:p>
        </p:txBody>
      </p:sp>
      <p:sp>
        <p:nvSpPr>
          <p:cNvPr id="7" name="Picture Placeholder 8"/>
          <p:cNvSpPr>
            <a:spLocks noGrp="1"/>
          </p:cNvSpPr>
          <p:nvPr>
            <p:ph type="pic" sz="quarter" idx="14"/>
          </p:nvPr>
        </p:nvSpPr>
        <p:spPr>
          <a:xfrm>
            <a:off x="8172450" y="1129553"/>
            <a:ext cx="1485900" cy="1481328"/>
          </a:xfrm>
        </p:spPr>
        <p:txBody>
          <a:bodyPr>
            <a:normAutofit/>
          </a:bodyPr>
          <a:lstStyle>
            <a:lvl1pPr marL="0" indent="0">
              <a:buNone/>
              <a:defRPr sz="1800"/>
            </a:lvl1pPr>
          </a:lstStyle>
          <a:p>
            <a:r>
              <a:rPr lang="en-GB" dirty="0" smtClean="0"/>
              <a:t>Drag picture to placeholder or click icon to add</a:t>
            </a:r>
            <a:endParaRPr/>
          </a:p>
        </p:txBody>
      </p:sp>
      <p:sp>
        <p:nvSpPr>
          <p:cNvPr id="8" name="Picture Placeholder 8"/>
          <p:cNvSpPr>
            <a:spLocks noGrp="1"/>
          </p:cNvSpPr>
          <p:nvPr>
            <p:ph type="pic" sz="quarter" idx="15"/>
          </p:nvPr>
        </p:nvSpPr>
        <p:spPr>
          <a:xfrm>
            <a:off x="8172450" y="2629169"/>
            <a:ext cx="1485900" cy="1481328"/>
          </a:xfrm>
        </p:spPr>
        <p:txBody>
          <a:bodyPr>
            <a:normAutofit/>
          </a:bodyPr>
          <a:lstStyle>
            <a:lvl1pPr marL="0" indent="0">
              <a:buNone/>
              <a:defRPr sz="1800"/>
            </a:lvl1pPr>
          </a:lstStyle>
          <a:p>
            <a:r>
              <a:rPr lang="en-GB" dirty="0" smtClean="0"/>
              <a:t>Drag picture to placeholder or click icon to add</a:t>
            </a:r>
            <a:endParaRPr/>
          </a:p>
        </p:txBody>
      </p:sp>
    </p:spTree>
    <p:extLst>
      <p:ext uri="{BB962C8B-B14F-4D97-AF65-F5344CB8AC3E}">
        <p14:creationId xmlns:p14="http://schemas.microsoft.com/office/powerpoint/2010/main" xmlns="" val="954283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926104" y="1306576"/>
            <a:ext cx="8525871" cy="4835554"/>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94EF99E-2DC9-FE48-AA09-7C9AE31EF591}"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6104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95300" y="6245225"/>
            <a:ext cx="2311400" cy="476250"/>
          </a:xfrm>
          <a:prstGeom prst="rect">
            <a:avLst/>
          </a:prstGeom>
          <a:ln/>
        </p:spPr>
        <p:txBody>
          <a:bodyPr/>
          <a:lstStyle>
            <a:lvl1pPr>
              <a:defRPr/>
            </a:lvl1pPr>
          </a:lstStyle>
          <a:p>
            <a:endParaRPr lang="ru-RU"/>
          </a:p>
        </p:txBody>
      </p:sp>
      <p:sp>
        <p:nvSpPr>
          <p:cNvPr id="7" name="Slide Number Placeholder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fld id="{50B2D4C4-D6A9-4E39-8952-8D7A668A5291}" type="slidenum">
              <a:rPr lang="en-US"/>
              <a:pPr/>
              <a:t>‹Nº›</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82" y="1129554"/>
            <a:ext cx="990600" cy="5533278"/>
          </a:xfrm>
        </p:spPr>
        <p:txBody>
          <a:bodyPr vert="eaVert" lIns="274320" tIns="685800" bIns="685800"/>
          <a:lstStyle/>
          <a:p>
            <a:r>
              <a:rPr lang="en-GB" smtClean="0"/>
              <a:t>Click to edit Master title style</a:t>
            </a:r>
            <a:endParaRPr/>
          </a:p>
        </p:txBody>
      </p:sp>
      <p:sp>
        <p:nvSpPr>
          <p:cNvPr id="3" name="Vertical Text Placeholder 2"/>
          <p:cNvSpPr>
            <a:spLocks noGrp="1"/>
          </p:cNvSpPr>
          <p:nvPr>
            <p:ph type="body" orient="vert" idx="1"/>
          </p:nvPr>
        </p:nvSpPr>
        <p:spPr>
          <a:xfrm>
            <a:off x="1210733" y="1734671"/>
            <a:ext cx="6961717" cy="4542304"/>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0CA0BE6-8471-A642-A219-13828D268A63}" type="datetime1">
              <a:rPr lang="en-GB" smtClean="0">
                <a:solidFill>
                  <a:prstClr val="black">
                    <a:lumMod val="65000"/>
                    <a:lumOff val="35000"/>
                  </a:prstClr>
                </a:solidFill>
                <a:latin typeface="Century Gothic"/>
              </a:rPr>
              <a:pPr/>
              <a:t>23/02/2012</a:t>
            </a:fld>
            <a:endParaRPr lang="en-US" dirty="0">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‹Nº›</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169281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8.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4849" y="531813"/>
            <a:ext cx="8931275" cy="7699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04849" y="1651001"/>
            <a:ext cx="8931275" cy="4475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7"/>
          <p:cNvSpPr/>
          <p:nvPr userDrawn="1"/>
        </p:nvSpPr>
        <p:spPr bwMode="auto">
          <a:xfrm>
            <a:off x="0" y="6458871"/>
            <a:ext cx="9906000" cy="399143"/>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Spring 2012 Stock Pitch Competition</a:t>
            </a:r>
            <a:endParaRPr kumimoji="0" lang="en-SG" sz="1400" b="0" i="0" u="none" strike="noStrike" cap="none" normalizeH="0" baseline="0" dirty="0" smtClean="0">
              <a:ln>
                <a:noFill/>
              </a:ln>
              <a:solidFill>
                <a:schemeClr val="bg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rtl="0" eaLnBrk="0" fontAlgn="base" hangingPunct="0">
        <a:spcBef>
          <a:spcPct val="0"/>
        </a:spcBef>
        <a:spcAft>
          <a:spcPct val="0"/>
        </a:spcAft>
        <a:defRPr sz="2400" b="1">
          <a:solidFill>
            <a:schemeClr val="tx2"/>
          </a:solidFill>
          <a:latin typeface="Calibri" pitchFamily="34" charset="0"/>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1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1800">
          <a:solidFill>
            <a:schemeClr val="tx1"/>
          </a:solidFill>
          <a:latin typeface="Calibri" pitchFamily="34" charset="0"/>
        </a:defRPr>
      </a:lvl2pPr>
      <a:lvl3pPr marL="1143000" indent="-228600" algn="l" rtl="0" eaLnBrk="0" fontAlgn="base" hangingPunct="0">
        <a:spcBef>
          <a:spcPct val="20000"/>
        </a:spcBef>
        <a:spcAft>
          <a:spcPct val="0"/>
        </a:spcAft>
        <a:buChar char="•"/>
        <a:defRPr sz="1800">
          <a:solidFill>
            <a:schemeClr val="tx1"/>
          </a:solidFill>
          <a:latin typeface="Calibri" pitchFamily="34" charset="0"/>
        </a:defRPr>
      </a:lvl3pPr>
      <a:lvl4pPr marL="1600200" indent="-228600" algn="l" rtl="0" eaLnBrk="0" fontAlgn="base" hangingPunct="0">
        <a:spcBef>
          <a:spcPct val="20000"/>
        </a:spcBef>
        <a:spcAft>
          <a:spcPct val="0"/>
        </a:spcAft>
        <a:buChar char="–"/>
        <a:defRPr sz="1800">
          <a:solidFill>
            <a:schemeClr val="tx1"/>
          </a:solidFill>
          <a:latin typeface="Calibri" pitchFamily="34" charset="0"/>
        </a:defRPr>
      </a:lvl4pPr>
      <a:lvl5pPr marL="2057400" indent="-228600" algn="l" rtl="0" eaLnBrk="0" fontAlgn="base" hangingPunct="0">
        <a:spcBef>
          <a:spcPct val="20000"/>
        </a:spcBef>
        <a:spcAft>
          <a:spcPct val="0"/>
        </a:spcAft>
        <a:buChar char="»"/>
        <a:defRPr sz="18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슬라이드 번호 개체 틀 5"/>
          <p:cNvSpPr>
            <a:spLocks noGrp="1"/>
          </p:cNvSpPr>
          <p:nvPr>
            <p:ph type="sldNum" sz="quarter" idx="4"/>
          </p:nvPr>
        </p:nvSpPr>
        <p:spPr>
          <a:xfrm>
            <a:off x="3797300" y="6470655"/>
            <a:ext cx="2311400" cy="365125"/>
          </a:xfrm>
          <a:prstGeom prst="rect">
            <a:avLst/>
          </a:prstGeom>
        </p:spPr>
        <p:txBody>
          <a:bodyPr/>
          <a:lstStyle>
            <a:lvl1pPr algn="ctr">
              <a:defRPr/>
            </a:lvl1pPr>
          </a:lstStyle>
          <a:p>
            <a:pPr fontAlgn="auto" latinLnBrk="1">
              <a:spcBef>
                <a:spcPts val="0"/>
              </a:spcBef>
              <a:spcAft>
                <a:spcPts val="0"/>
              </a:spcAft>
            </a:pPr>
            <a:fld id="{05135A6A-23BA-48D0-82DA-89CEEF5E335E}" type="slidenum">
              <a:rPr lang="ko-KR" altLang="en-US" u="none" smtClean="0">
                <a:solidFill>
                  <a:prstClr val="black"/>
                </a:solidFill>
                <a:latin typeface="맑은 고딕"/>
              </a:rPr>
              <a:pPr fontAlgn="auto" latinLnBrk="1">
                <a:spcBef>
                  <a:spcPts val="0"/>
                </a:spcBef>
                <a:spcAft>
                  <a:spcPts val="0"/>
                </a:spcAft>
              </a:pPr>
              <a:t>‹Nº›</a:t>
            </a:fld>
            <a:endParaRPr lang="ko-KR" altLang="en-US" u="none">
              <a:solidFill>
                <a:prstClr val="black"/>
              </a:solidFill>
              <a:latin typeface="맑은 고딕"/>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endParaRPr lang="en-US" altLang="zh-CN" u="none"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endParaRPr lang="en-US" altLang="zh-CN" u="none"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fld id="{8F283CB4-5280-4DC7-824A-75E8C10A69BD}" type="slidenum">
              <a:rPr lang="en-US" altLang="zh-CN" u="none" smtClean="0">
                <a:solidFill>
                  <a:srgbClr val="000000"/>
                </a:solidFill>
                <a:latin typeface="Arial" charset="0"/>
              </a:rPr>
              <a:pPr/>
              <a:t>‹Nº›</a:t>
            </a:fld>
            <a:endParaRPr lang="en-US" altLang="zh-CN" u="none" smtClean="0">
              <a:solidFill>
                <a:srgbClr val="000000"/>
              </a:solidFill>
              <a:latin typeface="Arial" charset="0"/>
            </a:endParaRPr>
          </a:p>
        </p:txBody>
      </p:sp>
      <p:pic>
        <p:nvPicPr>
          <p:cNvPr id="1031" name="Picture 7" descr="gri"/>
          <p:cNvPicPr>
            <a:picLocks noChangeAspect="1" noChangeArrowheads="1"/>
          </p:cNvPicPr>
          <p:nvPr/>
        </p:nvPicPr>
        <p:blipFill>
          <a:blip r:embed="rId17" cstate="print"/>
          <a:srcRect/>
          <a:stretch>
            <a:fillRect/>
          </a:stretch>
        </p:blipFill>
        <p:spPr bwMode="auto">
          <a:xfrm>
            <a:off x="0" y="-26988"/>
            <a:ext cx="9906000" cy="6884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1D19E3E-0C62-40BB-AA1B-8EF5F7930A7A}" type="datetimeFigureOut">
              <a:rPr lang="en-US" u="none" smtClean="0">
                <a:solidFill>
                  <a:prstClr val="black">
                    <a:tint val="75000"/>
                  </a:prstClr>
                </a:solidFill>
                <a:latin typeface="Calibri"/>
              </a:rPr>
              <a:pPr fontAlgn="auto">
                <a:spcBef>
                  <a:spcPts val="0"/>
                </a:spcBef>
                <a:spcAft>
                  <a:spcPts val="0"/>
                </a:spcAft>
              </a:pPr>
              <a:t>2/23/2012</a:t>
            </a:fld>
            <a:endParaRPr lang="en-US" u="none">
              <a:solidFill>
                <a:prstClr val="black">
                  <a:tint val="75000"/>
                </a:prstClr>
              </a:solidFill>
              <a:latin typeface="Calibri"/>
            </a:endParaRPr>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u="none">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203DC5-89BE-4C13-BFAF-F8FD4FD4EA74}" type="slidenum">
              <a:rPr lang="en-US" u="none" smtClean="0">
                <a:solidFill>
                  <a:prstClr val="black">
                    <a:tint val="75000"/>
                  </a:prstClr>
                </a:solidFill>
                <a:latin typeface="Calibri"/>
              </a:rPr>
              <a:pPr fontAlgn="auto">
                <a:spcBef>
                  <a:spcPts val="0"/>
                </a:spcBef>
                <a:spcAft>
                  <a:spcPts val="0"/>
                </a:spcAft>
              </a:pPr>
              <a:t>‹Nº›</a:t>
            </a:fld>
            <a:endParaRPr lang="en-US" u="none">
              <a:solidFill>
                <a:prstClr val="black">
                  <a:tint val="75000"/>
                </a:prstClr>
              </a:solidFill>
              <a:latin typeface="Calibri"/>
            </a:endParaRPr>
          </a:p>
        </p:txBody>
      </p:sp>
    </p:spTree>
    <p:extLst>
      <p:ext uri="{BB962C8B-B14F-4D97-AF65-F5344CB8AC3E}">
        <p14:creationId xmlns:p14="http://schemas.microsoft.com/office/powerpoint/2010/main" xmlns="" val="312912300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12750" y="1455738"/>
            <a:ext cx="89154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6"/>
          <p:cNvSpPr>
            <a:spLocks noGrp="1" noChangeArrowheads="1"/>
          </p:cNvSpPr>
          <p:nvPr>
            <p:ph type="title"/>
          </p:nvPr>
        </p:nvSpPr>
        <p:spPr bwMode="auto">
          <a:xfrm>
            <a:off x="211537" y="325438"/>
            <a:ext cx="952936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Line 10"/>
          <p:cNvSpPr>
            <a:spLocks noChangeShapeType="1"/>
          </p:cNvSpPr>
          <p:nvPr/>
        </p:nvSpPr>
        <p:spPr bwMode="auto">
          <a:xfrm>
            <a:off x="0" y="223838"/>
            <a:ext cx="9906000" cy="0"/>
          </a:xfrm>
          <a:prstGeom prst="line">
            <a:avLst/>
          </a:prstGeom>
          <a:noFill/>
          <a:ln w="28575">
            <a:solidFill>
              <a:schemeClr val="tx2"/>
            </a:solidFill>
            <a:round/>
            <a:headEnd/>
            <a:tailEnd/>
          </a:ln>
          <a:extLst>
            <a:ext uri="{909E8E84-426E-40dd-AFC4-6F175D3DCCD1}">
              <a14:hiddenFill xmlns:a14="http://schemas.microsoft.com/office/drawing/2010/main" xmlns="">
                <a:noFill/>
              </a14:hiddenFill>
            </a:ext>
          </a:extLst>
        </p:spPr>
        <p:txBody>
          <a:bodyPr/>
          <a:lstStyle/>
          <a:p>
            <a:endParaRPr lang="en-US" u="none" smtClean="0">
              <a:solidFill>
                <a:srgbClr val="000000"/>
              </a:solidFill>
              <a:latin typeface="Arial" charset="0"/>
              <a:ea typeface="ＭＳ Ｐゴシック" charset="0"/>
            </a:endParaRPr>
          </a:p>
        </p:txBody>
      </p:sp>
      <p:sp>
        <p:nvSpPr>
          <p:cNvPr id="4108" name="Rectangle 12"/>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u="none"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xmlns="" val="32476734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p:timing>
    <p:tnLst>
      <p:par>
        <p:cTn id="1" dur="indefinite" restart="never" nodeType="tmRoot"/>
      </p:par>
    </p:tnLst>
  </p:timing>
  <p:hf hdr="0" ftr="0" dt="0"/>
  <p:txStyles>
    <p:titleStyle>
      <a:lvl1pPr algn="l" rtl="0" eaLnBrk="0" fontAlgn="base" hangingPunct="0">
        <a:lnSpc>
          <a:spcPct val="95000"/>
        </a:lnSpc>
        <a:spcBef>
          <a:spcPct val="0"/>
        </a:spcBef>
        <a:spcAft>
          <a:spcPct val="0"/>
        </a:spcAft>
        <a:defRPr sz="2200" b="1">
          <a:solidFill>
            <a:schemeClr val="tx2"/>
          </a:solidFill>
          <a:latin typeface="+mj-lt"/>
          <a:ea typeface="ＭＳ Ｐゴシック" charset="0"/>
          <a:cs typeface="+mj-cs"/>
        </a:defRPr>
      </a:lvl1pPr>
      <a:lvl2pPr algn="l" rtl="0" eaLnBrk="0" fontAlgn="base" hangingPunct="0">
        <a:lnSpc>
          <a:spcPct val="95000"/>
        </a:lnSpc>
        <a:spcBef>
          <a:spcPct val="0"/>
        </a:spcBef>
        <a:spcAft>
          <a:spcPct val="0"/>
        </a:spcAft>
        <a:defRPr sz="2200" b="1">
          <a:solidFill>
            <a:schemeClr val="tx2"/>
          </a:solidFill>
          <a:latin typeface="Arial" charset="0"/>
          <a:ea typeface="ＭＳ Ｐゴシック" charset="0"/>
        </a:defRPr>
      </a:lvl2pPr>
      <a:lvl3pPr algn="l" rtl="0" eaLnBrk="0" fontAlgn="base" hangingPunct="0">
        <a:lnSpc>
          <a:spcPct val="95000"/>
        </a:lnSpc>
        <a:spcBef>
          <a:spcPct val="0"/>
        </a:spcBef>
        <a:spcAft>
          <a:spcPct val="0"/>
        </a:spcAft>
        <a:defRPr sz="2200" b="1">
          <a:solidFill>
            <a:schemeClr val="tx2"/>
          </a:solidFill>
          <a:latin typeface="Arial" charset="0"/>
          <a:ea typeface="ＭＳ Ｐゴシック" charset="0"/>
        </a:defRPr>
      </a:lvl3pPr>
      <a:lvl4pPr algn="l" rtl="0" eaLnBrk="0" fontAlgn="base" hangingPunct="0">
        <a:lnSpc>
          <a:spcPct val="95000"/>
        </a:lnSpc>
        <a:spcBef>
          <a:spcPct val="0"/>
        </a:spcBef>
        <a:spcAft>
          <a:spcPct val="0"/>
        </a:spcAft>
        <a:defRPr sz="2200" b="1">
          <a:solidFill>
            <a:schemeClr val="tx2"/>
          </a:solidFill>
          <a:latin typeface="Arial" charset="0"/>
          <a:ea typeface="ＭＳ Ｐゴシック" charset="0"/>
        </a:defRPr>
      </a:lvl4pPr>
      <a:lvl5pPr algn="l" rtl="0" eaLnBrk="0" fontAlgn="base" hangingPunct="0">
        <a:lnSpc>
          <a:spcPct val="95000"/>
        </a:lnSpc>
        <a:spcBef>
          <a:spcPct val="0"/>
        </a:spcBef>
        <a:spcAft>
          <a:spcPct val="0"/>
        </a:spcAft>
        <a:defRPr sz="2200" b="1">
          <a:solidFill>
            <a:schemeClr val="tx2"/>
          </a:solidFill>
          <a:latin typeface="Arial" charset="0"/>
          <a:ea typeface="ＭＳ Ｐゴシック" charset="0"/>
        </a:defRPr>
      </a:lvl5pPr>
      <a:lvl6pPr marL="457200" algn="l" rtl="0" fontAlgn="base">
        <a:lnSpc>
          <a:spcPct val="95000"/>
        </a:lnSpc>
        <a:spcBef>
          <a:spcPct val="0"/>
        </a:spcBef>
        <a:spcAft>
          <a:spcPct val="0"/>
        </a:spcAft>
        <a:defRPr sz="2200" b="1">
          <a:solidFill>
            <a:schemeClr val="tx2"/>
          </a:solidFill>
          <a:latin typeface="Arial" charset="0"/>
        </a:defRPr>
      </a:lvl6pPr>
      <a:lvl7pPr marL="914400" algn="l" rtl="0" fontAlgn="base">
        <a:lnSpc>
          <a:spcPct val="95000"/>
        </a:lnSpc>
        <a:spcBef>
          <a:spcPct val="0"/>
        </a:spcBef>
        <a:spcAft>
          <a:spcPct val="0"/>
        </a:spcAft>
        <a:defRPr sz="2200" b="1">
          <a:solidFill>
            <a:schemeClr val="tx2"/>
          </a:solidFill>
          <a:latin typeface="Arial" charset="0"/>
        </a:defRPr>
      </a:lvl7pPr>
      <a:lvl8pPr marL="1371600" algn="l" rtl="0" fontAlgn="base">
        <a:lnSpc>
          <a:spcPct val="95000"/>
        </a:lnSpc>
        <a:spcBef>
          <a:spcPct val="0"/>
        </a:spcBef>
        <a:spcAft>
          <a:spcPct val="0"/>
        </a:spcAft>
        <a:defRPr sz="2200" b="1">
          <a:solidFill>
            <a:schemeClr val="tx2"/>
          </a:solidFill>
          <a:latin typeface="Arial" charset="0"/>
        </a:defRPr>
      </a:lvl8pPr>
      <a:lvl9pPr marL="1828800" algn="l" rtl="0" fontAlgn="base">
        <a:lnSpc>
          <a:spcPct val="95000"/>
        </a:lnSpc>
        <a:spcBef>
          <a:spcPct val="0"/>
        </a:spcBef>
        <a:spcAft>
          <a:spcPct val="0"/>
        </a:spcAft>
        <a:defRPr sz="2200" b="1">
          <a:solidFill>
            <a:schemeClr val="tx2"/>
          </a:solidFill>
          <a:latin typeface="Arial" charset="0"/>
        </a:defRPr>
      </a:lvl9pPr>
    </p:titleStyle>
    <p:bodyStyle>
      <a:lvl1pPr marL="174625" indent="-174625" algn="l" rtl="0" eaLnBrk="0" fontAlgn="base" hangingPunct="0">
        <a:lnSpc>
          <a:spcPct val="90000"/>
        </a:lnSpc>
        <a:spcBef>
          <a:spcPct val="40000"/>
        </a:spcBef>
        <a:spcAft>
          <a:spcPct val="0"/>
        </a:spcAft>
        <a:buChar char="•"/>
        <a:defRPr sz="2800">
          <a:solidFill>
            <a:schemeClr val="tx1"/>
          </a:solidFill>
          <a:latin typeface="+mn-lt"/>
          <a:ea typeface="ＭＳ Ｐゴシック" charset="0"/>
          <a:cs typeface="+mn-cs"/>
        </a:defRPr>
      </a:lvl1pPr>
      <a:lvl2pPr marL="566738" indent="-277813" algn="l" rtl="0" eaLnBrk="0" fontAlgn="base" hangingPunct="0">
        <a:spcBef>
          <a:spcPct val="20000"/>
        </a:spcBef>
        <a:spcAft>
          <a:spcPct val="0"/>
        </a:spcAft>
        <a:buChar char="–"/>
        <a:defRPr sz="2400">
          <a:solidFill>
            <a:schemeClr val="tx1"/>
          </a:solidFill>
          <a:latin typeface="+mn-lt"/>
          <a:ea typeface="ＭＳ Ｐゴシック" charset="0"/>
        </a:defRPr>
      </a:lvl2pPr>
      <a:lvl3pPr marL="855663" indent="-173038" algn="l" rtl="0" eaLnBrk="0" fontAlgn="base" hangingPunct="0">
        <a:spcBef>
          <a:spcPct val="20000"/>
        </a:spcBef>
        <a:spcAft>
          <a:spcPct val="0"/>
        </a:spcAft>
        <a:buChar char="•"/>
        <a:defRPr sz="2000">
          <a:solidFill>
            <a:schemeClr val="tx1"/>
          </a:solidFill>
          <a:latin typeface="+mn-lt"/>
          <a:ea typeface="ＭＳ Ｐゴシック" charset="0"/>
        </a:defRPr>
      </a:lvl3pPr>
      <a:lvl4pPr marL="1262063" indent="-231775" algn="l" rtl="0" eaLnBrk="0" fontAlgn="base" hangingPunct="0">
        <a:spcBef>
          <a:spcPct val="20000"/>
        </a:spcBef>
        <a:spcAft>
          <a:spcPct val="0"/>
        </a:spcAft>
        <a:buChar char="–"/>
        <a:defRPr sz="1600">
          <a:solidFill>
            <a:schemeClr val="tx1"/>
          </a:solidFill>
          <a:latin typeface="+mn-lt"/>
          <a:ea typeface="ＭＳ Ｐゴシック" charset="0"/>
        </a:defRPr>
      </a:lvl4pPr>
      <a:lvl5pPr marL="1538288" indent="-158750" algn="l" rtl="0" eaLnBrk="0" fontAlgn="base" hangingPunct="0">
        <a:spcBef>
          <a:spcPct val="20000"/>
        </a:spcBef>
        <a:spcAft>
          <a:spcPct val="0"/>
        </a:spcAft>
        <a:buChar char="»"/>
        <a:defRPr sz="1600">
          <a:solidFill>
            <a:schemeClr val="tx1"/>
          </a:solidFill>
          <a:latin typeface="+mn-lt"/>
          <a:ea typeface="ＭＳ Ｐゴシック" charset="0"/>
        </a:defRPr>
      </a:lvl5pPr>
      <a:lvl6pPr marL="1995488" indent="-158750" algn="l" rtl="0" fontAlgn="base">
        <a:spcBef>
          <a:spcPct val="20000"/>
        </a:spcBef>
        <a:spcAft>
          <a:spcPct val="0"/>
        </a:spcAft>
        <a:buChar char="»"/>
        <a:defRPr sz="1600">
          <a:solidFill>
            <a:schemeClr val="tx1"/>
          </a:solidFill>
          <a:latin typeface="+mn-lt"/>
        </a:defRPr>
      </a:lvl6pPr>
      <a:lvl7pPr marL="2452688" indent="-158750" algn="l" rtl="0" fontAlgn="base">
        <a:spcBef>
          <a:spcPct val="20000"/>
        </a:spcBef>
        <a:spcAft>
          <a:spcPct val="0"/>
        </a:spcAft>
        <a:buChar char="»"/>
        <a:defRPr sz="1600">
          <a:solidFill>
            <a:schemeClr val="tx1"/>
          </a:solidFill>
          <a:latin typeface="+mn-lt"/>
        </a:defRPr>
      </a:lvl7pPr>
      <a:lvl8pPr marL="2909888" indent="-158750" algn="l" rtl="0" fontAlgn="base">
        <a:spcBef>
          <a:spcPct val="20000"/>
        </a:spcBef>
        <a:spcAft>
          <a:spcPct val="0"/>
        </a:spcAft>
        <a:buChar char="»"/>
        <a:defRPr sz="1600">
          <a:solidFill>
            <a:schemeClr val="tx1"/>
          </a:solidFill>
          <a:latin typeface="+mn-lt"/>
        </a:defRPr>
      </a:lvl8pPr>
      <a:lvl9pPr marL="3367088" indent="-15875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906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u="none">
              <a:solidFill>
                <a:srgbClr val="FFFFFF"/>
              </a:solidFill>
              <a:latin typeface="Arial"/>
            </a:endParaRPr>
          </a:p>
        </p:txBody>
      </p:sp>
      <p:sp>
        <p:nvSpPr>
          <p:cNvPr id="2" name="Title Placeholder 1"/>
          <p:cNvSpPr>
            <a:spLocks noGrp="1"/>
          </p:cNvSpPr>
          <p:nvPr>
            <p:ph type="title"/>
          </p:nvPr>
        </p:nvSpPr>
        <p:spPr>
          <a:xfrm>
            <a:off x="495300" y="533400"/>
            <a:ext cx="89154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0"/>
            <a:ext cx="89154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906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u="none">
              <a:solidFill>
                <a:srgbClr val="FFFFFF"/>
              </a:solidFill>
              <a:latin typeface="Arial"/>
            </a:endParaRPr>
          </a:p>
        </p:txBody>
      </p:sp>
      <p:sp>
        <p:nvSpPr>
          <p:cNvPr id="4" name="Date Placeholder 3"/>
          <p:cNvSpPr>
            <a:spLocks noGrp="1"/>
          </p:cNvSpPr>
          <p:nvPr>
            <p:ph type="dt" sz="half" idx="2"/>
          </p:nvPr>
        </p:nvSpPr>
        <p:spPr>
          <a:xfrm>
            <a:off x="495300" y="18288"/>
            <a:ext cx="3136900" cy="329184"/>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pPr>
            <a:fld id="{45AE9B29-54C2-49EE-BF2E-978BEF8D0043}" type="datetimeFigureOut">
              <a:rPr lang="en-GB" u="none" smtClean="0">
                <a:latin typeface="Arial"/>
              </a:rPr>
              <a:pPr fontAlgn="auto">
                <a:spcBef>
                  <a:spcPts val="0"/>
                </a:spcBef>
                <a:spcAft>
                  <a:spcPts val="0"/>
                </a:spcAft>
              </a:pPr>
              <a:t>23/02/2012</a:t>
            </a:fld>
            <a:endParaRPr lang="en-GB" u="none">
              <a:latin typeface="Arial"/>
            </a:endParaRPr>
          </a:p>
        </p:txBody>
      </p:sp>
      <p:sp>
        <p:nvSpPr>
          <p:cNvPr id="5" name="Footer Placeholder 4"/>
          <p:cNvSpPr>
            <a:spLocks noGrp="1"/>
          </p:cNvSpPr>
          <p:nvPr>
            <p:ph type="ftr" sz="quarter" idx="3"/>
          </p:nvPr>
        </p:nvSpPr>
        <p:spPr>
          <a:xfrm>
            <a:off x="3714750" y="18288"/>
            <a:ext cx="4457700" cy="329184"/>
          </a:xfrm>
          <a:prstGeom prst="rect">
            <a:avLst/>
          </a:prstGeom>
        </p:spPr>
        <p:txBody>
          <a:bodyPr vert="horz" lIns="91440" tIns="45720" rIns="91440" bIns="45720" rtlCol="0" anchor="ctr"/>
          <a:lstStyle>
            <a:lvl1pPr algn="ctr">
              <a:defRPr sz="1200">
                <a:solidFill>
                  <a:srgbClr val="FFFFFF"/>
                </a:solidFill>
              </a:defRPr>
            </a:lvl1pPr>
          </a:lstStyle>
          <a:p>
            <a:pPr fontAlgn="auto">
              <a:spcBef>
                <a:spcPts val="0"/>
              </a:spcBef>
              <a:spcAft>
                <a:spcPts val="0"/>
              </a:spcAft>
            </a:pPr>
            <a:endParaRPr lang="en-GB" u="none">
              <a:latin typeface="Arial"/>
            </a:endParaRPr>
          </a:p>
        </p:txBody>
      </p:sp>
      <p:sp>
        <p:nvSpPr>
          <p:cNvPr id="6" name="Slide Number Placeholder 5"/>
          <p:cNvSpPr>
            <a:spLocks noGrp="1"/>
          </p:cNvSpPr>
          <p:nvPr>
            <p:ph type="sldNum" sz="quarter" idx="4"/>
          </p:nvPr>
        </p:nvSpPr>
        <p:spPr>
          <a:xfrm>
            <a:off x="8255000" y="18288"/>
            <a:ext cx="1155700" cy="329184"/>
          </a:xfrm>
          <a:prstGeom prst="rect">
            <a:avLst/>
          </a:prstGeom>
        </p:spPr>
        <p:txBody>
          <a:bodyPr vert="horz" lIns="91440" tIns="45720" rIns="91440" bIns="45720" rtlCol="0" anchor="ctr"/>
          <a:lstStyle>
            <a:lvl1pPr algn="l">
              <a:defRPr sz="1400" b="1">
                <a:solidFill>
                  <a:srgbClr val="FFFFFF"/>
                </a:solidFill>
              </a:defRPr>
            </a:lvl1pPr>
          </a:lstStyle>
          <a:p>
            <a:pPr fontAlgn="auto">
              <a:spcBef>
                <a:spcPts val="0"/>
              </a:spcBef>
              <a:spcAft>
                <a:spcPts val="0"/>
              </a:spcAft>
            </a:pPr>
            <a:fld id="{B542934C-A690-4042-9FCC-44D809FF1202}" type="slidenum">
              <a:rPr lang="en-GB" u="none" smtClean="0">
                <a:latin typeface="Arial"/>
              </a:rPr>
              <a:pPr fontAlgn="auto">
                <a:spcBef>
                  <a:spcPts val="0"/>
                </a:spcBef>
                <a:spcAft>
                  <a:spcPts val="0"/>
                </a:spcAft>
              </a:pPr>
              <a:t>‹Nº›</a:t>
            </a:fld>
            <a:endParaRPr lang="en-GB" u="none">
              <a:latin typeface="Arial"/>
            </a:endParaRPr>
          </a:p>
        </p:txBody>
      </p:sp>
    </p:spTree>
    <p:extLst>
      <p:ext uri="{BB962C8B-B14F-4D97-AF65-F5344CB8AC3E}">
        <p14:creationId xmlns:p14="http://schemas.microsoft.com/office/powerpoint/2010/main" xmlns="" val="204959241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gray">
          <a:xfrm>
            <a:off x="1403350" y="114300"/>
            <a:ext cx="83375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gray">
          <a:xfrm>
            <a:off x="1403350" y="838200"/>
            <a:ext cx="833755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7"/>
          <p:cNvSpPr>
            <a:spLocks noChangeShapeType="1"/>
          </p:cNvSpPr>
          <p:nvPr/>
        </p:nvSpPr>
        <p:spPr bwMode="gray">
          <a:xfrm>
            <a:off x="1403351" y="685800"/>
            <a:ext cx="8334110" cy="0"/>
          </a:xfrm>
          <a:prstGeom prst="line">
            <a:avLst/>
          </a:prstGeom>
          <a:noFill/>
          <a:ln w="15875">
            <a:solidFill>
              <a:schemeClr val="tx1"/>
            </a:solidFill>
            <a:round/>
            <a:headEnd/>
            <a:tailEnd/>
          </a:ln>
        </p:spPr>
        <p:txBody>
          <a:bodyPr/>
          <a:lstStyle/>
          <a:p>
            <a:pPr algn="ctr">
              <a:spcBef>
                <a:spcPct val="50000"/>
              </a:spcBef>
              <a:defRPr/>
            </a:pPr>
            <a:endParaRPr lang="en-US" sz="1200" b="1" u="none">
              <a:solidFill>
                <a:srgbClr val="C0504D"/>
              </a:solidFill>
              <a:latin typeface="Calibri" pitchFamily="-110" charset="0"/>
              <a:ea typeface="ＭＳ Ｐゴシック" pitchFamily="-110" charset="-128"/>
              <a:cs typeface="ＭＳ Ｐゴシック" pitchFamily="-110" charset="-128"/>
            </a:endParaRPr>
          </a:p>
        </p:txBody>
      </p:sp>
      <p:sp>
        <p:nvSpPr>
          <p:cNvPr id="1029" name="Line 7"/>
          <p:cNvSpPr>
            <a:spLocks noChangeShapeType="1"/>
          </p:cNvSpPr>
          <p:nvPr userDrawn="1"/>
        </p:nvSpPr>
        <p:spPr bwMode="gray">
          <a:xfrm>
            <a:off x="1403350" y="6629400"/>
            <a:ext cx="8337550" cy="0"/>
          </a:xfrm>
          <a:prstGeom prst="line">
            <a:avLst/>
          </a:prstGeom>
          <a:noFill/>
          <a:ln w="19050">
            <a:solidFill>
              <a:schemeClr val="tx1"/>
            </a:solidFill>
            <a:round/>
            <a:headEnd/>
            <a:tailEnd/>
          </a:ln>
        </p:spPr>
        <p:txBody>
          <a:bodyPr/>
          <a:lstStyle/>
          <a:p>
            <a:pPr algn="ctr">
              <a:spcBef>
                <a:spcPct val="50000"/>
              </a:spcBef>
              <a:defRPr/>
            </a:pPr>
            <a:endParaRPr lang="en-US" sz="1200" b="1" u="none">
              <a:solidFill>
                <a:srgbClr val="C0504D"/>
              </a:solidFill>
              <a:latin typeface="Calibri"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xmlns="" val="304459973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Lst>
  <p:hf hdr="0" ftr="0" dt="0"/>
  <p:txStyles>
    <p:titleStyle>
      <a:lvl1pPr algn="l" rtl="0" eaLnBrk="0" fontAlgn="base" hangingPunct="0">
        <a:spcBef>
          <a:spcPct val="0"/>
        </a:spcBef>
        <a:spcAft>
          <a:spcPct val="0"/>
        </a:spcAft>
        <a:defRPr sz="2400" b="1">
          <a:solidFill>
            <a:schemeClr val="tx1"/>
          </a:solidFill>
          <a:latin typeface="Times New Roman" pitchFamily="18" charset="0"/>
          <a:ea typeface="ＭＳ Ｐゴシック" charset="0"/>
          <a:cs typeface="Times New Roman" pitchFamily="18" charset="0"/>
        </a:defRPr>
      </a:lvl1pPr>
      <a:lvl2pPr algn="l" rtl="0" eaLnBrk="0" fontAlgn="base" hangingPunct="0">
        <a:spcBef>
          <a:spcPct val="0"/>
        </a:spcBef>
        <a:spcAft>
          <a:spcPct val="0"/>
        </a:spcAft>
        <a:defRPr sz="2400" b="1">
          <a:solidFill>
            <a:schemeClr val="tx1"/>
          </a:solidFill>
          <a:latin typeface="Times New Roman" pitchFamily="18" charset="0"/>
          <a:ea typeface="ＭＳ Ｐゴシック" charset="0"/>
          <a:cs typeface="Times New Roman" pitchFamily="18" charset="0"/>
        </a:defRPr>
      </a:lvl2pPr>
      <a:lvl3pPr algn="l" rtl="0" eaLnBrk="0" fontAlgn="base" hangingPunct="0">
        <a:spcBef>
          <a:spcPct val="0"/>
        </a:spcBef>
        <a:spcAft>
          <a:spcPct val="0"/>
        </a:spcAft>
        <a:defRPr sz="2400" b="1">
          <a:solidFill>
            <a:schemeClr val="tx1"/>
          </a:solidFill>
          <a:latin typeface="Times New Roman" pitchFamily="18" charset="0"/>
          <a:ea typeface="ＭＳ Ｐゴシック" charset="0"/>
          <a:cs typeface="Times New Roman" pitchFamily="18" charset="0"/>
        </a:defRPr>
      </a:lvl3pPr>
      <a:lvl4pPr algn="l" rtl="0" eaLnBrk="0" fontAlgn="base" hangingPunct="0">
        <a:spcBef>
          <a:spcPct val="0"/>
        </a:spcBef>
        <a:spcAft>
          <a:spcPct val="0"/>
        </a:spcAft>
        <a:defRPr sz="2400" b="1">
          <a:solidFill>
            <a:schemeClr val="tx1"/>
          </a:solidFill>
          <a:latin typeface="Times New Roman" pitchFamily="18" charset="0"/>
          <a:ea typeface="ＭＳ Ｐゴシック" charset="0"/>
          <a:cs typeface="Times New Roman" pitchFamily="18" charset="0"/>
        </a:defRPr>
      </a:lvl4pPr>
      <a:lvl5pPr algn="l" rtl="0" eaLnBrk="0" fontAlgn="base" hangingPunct="0">
        <a:spcBef>
          <a:spcPct val="0"/>
        </a:spcBef>
        <a:spcAft>
          <a:spcPct val="0"/>
        </a:spcAft>
        <a:defRPr sz="2400" b="1">
          <a:solidFill>
            <a:schemeClr val="tx1"/>
          </a:solidFill>
          <a:latin typeface="Times New Roman" pitchFamily="18" charset="0"/>
          <a:ea typeface="ＭＳ Ｐゴシック" charset="0"/>
          <a:cs typeface="Times New Roman" pitchFamily="18"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28600" indent="-228600" algn="l" rtl="0" eaLnBrk="0" fontAlgn="base" hangingPunct="0">
        <a:spcBef>
          <a:spcPct val="50000"/>
        </a:spcBef>
        <a:spcAft>
          <a:spcPct val="0"/>
        </a:spcAft>
        <a:buChar char="•"/>
        <a:defRPr sz="1600">
          <a:solidFill>
            <a:schemeClr val="tx1"/>
          </a:solidFill>
          <a:latin typeface="Times New Roman" pitchFamily="18" charset="0"/>
          <a:ea typeface="ＭＳ Ｐゴシック" charset="0"/>
          <a:cs typeface="Times New Roman" pitchFamily="18" charset="0"/>
        </a:defRPr>
      </a:lvl1pPr>
      <a:lvl2pPr marL="628650" indent="-228600" algn="l" rtl="0" eaLnBrk="0" fontAlgn="base" hangingPunct="0">
        <a:spcBef>
          <a:spcPct val="20000"/>
        </a:spcBef>
        <a:spcAft>
          <a:spcPct val="0"/>
        </a:spcAft>
        <a:buFont typeface="Arial" charset="0"/>
        <a:buChar char="–"/>
        <a:defRPr sz="1600">
          <a:solidFill>
            <a:schemeClr val="tx1"/>
          </a:solidFill>
          <a:latin typeface="Times New Roman" pitchFamily="18" charset="0"/>
          <a:ea typeface="Times New Roman" pitchFamily="-110" charset="0"/>
          <a:cs typeface="Times New Roman" pitchFamily="18" charset="0"/>
        </a:defRPr>
      </a:lvl2pPr>
      <a:lvl3pPr marL="971550" indent="-171450" algn="l" rtl="0" eaLnBrk="0" fontAlgn="base" hangingPunct="0">
        <a:spcBef>
          <a:spcPct val="20000"/>
        </a:spcBef>
        <a:spcAft>
          <a:spcPct val="0"/>
        </a:spcAft>
        <a:buChar char="•"/>
        <a:defRPr sz="1400">
          <a:solidFill>
            <a:schemeClr val="tx1"/>
          </a:solidFill>
          <a:latin typeface="Times New Roman" pitchFamily="18" charset="0"/>
          <a:ea typeface="Times New Roman" pitchFamily="-110" charset="0"/>
          <a:cs typeface="Times New Roman" pitchFamily="18" charset="0"/>
        </a:defRPr>
      </a:lvl3pPr>
      <a:lvl4pPr marL="1371600" indent="-228600" algn="l" rtl="0" eaLnBrk="0" fontAlgn="base" hangingPunct="0">
        <a:spcBef>
          <a:spcPct val="20000"/>
        </a:spcBef>
        <a:spcAft>
          <a:spcPct val="0"/>
        </a:spcAft>
        <a:buFont typeface="Arial" charset="0"/>
        <a:buChar char="–"/>
        <a:defRPr sz="1400">
          <a:solidFill>
            <a:schemeClr val="tx1"/>
          </a:solidFill>
          <a:latin typeface="Times New Roman" pitchFamily="18" charset="0"/>
          <a:ea typeface="Times New Roman" pitchFamily="-110" charset="0"/>
          <a:cs typeface="Times New Roman" pitchFamily="18" charset="0"/>
        </a:defRPr>
      </a:lvl4pPr>
      <a:lvl5pPr marL="1714500" indent="-171450" algn="l" rtl="0" eaLnBrk="0" fontAlgn="base" hangingPunct="0">
        <a:spcBef>
          <a:spcPct val="20000"/>
        </a:spcBef>
        <a:spcAft>
          <a:spcPct val="0"/>
        </a:spcAft>
        <a:buFont typeface="Arial" charset="0"/>
        <a:buChar char="»"/>
        <a:defRPr sz="1400">
          <a:solidFill>
            <a:schemeClr val="tx1"/>
          </a:solidFill>
          <a:latin typeface="Times New Roman" pitchFamily="18" charset="0"/>
          <a:ea typeface="Times New Roman" pitchFamily="-110" charset="0"/>
          <a:cs typeface="Times New Roman" pitchFamily="18" charset="0"/>
        </a:defRPr>
      </a:lvl5pPr>
      <a:lvl6pPr marL="2171700" indent="-171450" algn="l" rtl="0" fontAlgn="base">
        <a:spcBef>
          <a:spcPct val="20000"/>
        </a:spcBef>
        <a:spcAft>
          <a:spcPct val="0"/>
        </a:spcAft>
        <a:buFont typeface="Arial" charset="0"/>
        <a:buChar char="»"/>
        <a:defRPr sz="1400">
          <a:solidFill>
            <a:schemeClr val="tx1"/>
          </a:solidFill>
          <a:latin typeface="+mn-lt"/>
        </a:defRPr>
      </a:lvl6pPr>
      <a:lvl7pPr marL="2628900" indent="-171450" algn="l" rtl="0" fontAlgn="base">
        <a:spcBef>
          <a:spcPct val="20000"/>
        </a:spcBef>
        <a:spcAft>
          <a:spcPct val="0"/>
        </a:spcAft>
        <a:buFont typeface="Arial" charset="0"/>
        <a:buChar char="»"/>
        <a:defRPr sz="1400">
          <a:solidFill>
            <a:schemeClr val="tx1"/>
          </a:solidFill>
          <a:latin typeface="+mn-lt"/>
        </a:defRPr>
      </a:lvl7pPr>
      <a:lvl8pPr marL="3086100" indent="-171450" algn="l" rtl="0" fontAlgn="base">
        <a:spcBef>
          <a:spcPct val="20000"/>
        </a:spcBef>
        <a:spcAft>
          <a:spcPct val="0"/>
        </a:spcAft>
        <a:buFont typeface="Arial" charset="0"/>
        <a:buChar char="»"/>
        <a:defRPr sz="1400">
          <a:solidFill>
            <a:schemeClr val="tx1"/>
          </a:solidFill>
          <a:latin typeface="+mn-lt"/>
        </a:defRPr>
      </a:lvl8pPr>
      <a:lvl9pPr marL="3543300" indent="-171450" algn="l" rtl="0" fontAlgn="base">
        <a:spcBef>
          <a:spcPct val="20000"/>
        </a:spcBef>
        <a:spcAft>
          <a:spcPct val="0"/>
        </a:spcAft>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53384"/>
            <a:ext cx="9656631" cy="753192"/>
          </a:xfrm>
          <a:prstGeom prst="rect">
            <a:avLst/>
          </a:prstGeom>
          <a:solidFill>
            <a:schemeClr val="tx2"/>
          </a:solidFill>
        </p:spPr>
        <p:txBody>
          <a:bodyPr vert="horz" lIns="1188720" tIns="45720" rIns="274320" bIns="45720" rtlCol="0" anchor="ctr">
            <a:normAutofit/>
          </a:bodyPr>
          <a:lstStyle/>
          <a:p>
            <a:r>
              <a:rPr lang="en-GB" dirty="0" smtClean="0"/>
              <a:t>Click to edit Master title style</a:t>
            </a:r>
            <a:endParaRPr dirty="0"/>
          </a:p>
        </p:txBody>
      </p:sp>
      <p:sp>
        <p:nvSpPr>
          <p:cNvPr id="3" name="Text Placeholder 2"/>
          <p:cNvSpPr>
            <a:spLocks noGrp="1"/>
          </p:cNvSpPr>
          <p:nvPr>
            <p:ph type="body" idx="1"/>
          </p:nvPr>
        </p:nvSpPr>
        <p:spPr>
          <a:xfrm>
            <a:off x="727653" y="1404264"/>
            <a:ext cx="8724323" cy="473786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2"/>
          </p:nvPr>
        </p:nvSpPr>
        <p:spPr>
          <a:xfrm>
            <a:off x="7128435" y="188260"/>
            <a:ext cx="23114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defTabSz="457200" fontAlgn="auto">
              <a:spcBef>
                <a:spcPts val="0"/>
              </a:spcBef>
              <a:spcAft>
                <a:spcPts val="0"/>
              </a:spcAft>
            </a:pPr>
            <a:fld id="{6E41318A-FF87-4646-A77B-9F661B52F801}" type="datetime1">
              <a:rPr lang="en-GB" u="none" smtClean="0">
                <a:solidFill>
                  <a:prstClr val="black">
                    <a:lumMod val="65000"/>
                    <a:lumOff val="35000"/>
                  </a:prstClr>
                </a:solidFill>
                <a:latin typeface="Century Gothic"/>
              </a:rPr>
              <a:pPr defTabSz="457200" fontAlgn="auto">
                <a:spcBef>
                  <a:spcPts val="0"/>
                </a:spcBef>
                <a:spcAft>
                  <a:spcPts val="0"/>
                </a:spcAft>
              </a:pPr>
              <a:t>23/02/2012</a:t>
            </a:fld>
            <a:endParaRPr lang="en-US" u="none" dirty="0">
              <a:solidFill>
                <a:prstClr val="black">
                  <a:lumMod val="65000"/>
                  <a:lumOff val="35000"/>
                </a:prstClr>
              </a:solidFill>
              <a:latin typeface="Century Gothic"/>
            </a:endParaRPr>
          </a:p>
        </p:txBody>
      </p:sp>
      <p:sp>
        <p:nvSpPr>
          <p:cNvPr id="5" name="Footer Placeholder 4"/>
          <p:cNvSpPr>
            <a:spLocks noGrp="1"/>
          </p:cNvSpPr>
          <p:nvPr>
            <p:ph type="ftr" sz="quarter" idx="3"/>
          </p:nvPr>
        </p:nvSpPr>
        <p:spPr>
          <a:xfrm>
            <a:off x="1213970" y="188260"/>
            <a:ext cx="31369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defTabSz="457200" fontAlgn="auto">
              <a:spcBef>
                <a:spcPts val="0"/>
              </a:spcBef>
              <a:spcAft>
                <a:spcPts val="0"/>
              </a:spcAft>
            </a:pPr>
            <a:endParaRPr lang="en-US" u="none" dirty="0">
              <a:solidFill>
                <a:prstClr val="black">
                  <a:lumMod val="65000"/>
                  <a:lumOff val="35000"/>
                </a:prstClr>
              </a:solidFill>
              <a:latin typeface="Century Gothic"/>
            </a:endParaRPr>
          </a:p>
        </p:txBody>
      </p:sp>
      <p:sp>
        <p:nvSpPr>
          <p:cNvPr id="6" name="Slide Number Placeholder 5"/>
          <p:cNvSpPr>
            <a:spLocks noGrp="1"/>
          </p:cNvSpPr>
          <p:nvPr>
            <p:ph type="sldNum" sz="quarter" idx="4"/>
          </p:nvPr>
        </p:nvSpPr>
        <p:spPr>
          <a:xfrm>
            <a:off x="9522385" y="6569076"/>
            <a:ext cx="4953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defTabSz="457200" fontAlgn="auto">
              <a:spcBef>
                <a:spcPts val="0"/>
              </a:spcBef>
              <a:spcAft>
                <a:spcPts val="0"/>
              </a:spcAft>
            </a:pPr>
            <a:fld id="{057D71CE-88F4-D44C-9C9D-F00E8FEB0C11}" type="slidenum">
              <a:rPr lang="en-US" u="none" smtClean="0">
                <a:solidFill>
                  <a:prstClr val="black">
                    <a:lumMod val="65000"/>
                    <a:lumOff val="35000"/>
                  </a:prstClr>
                </a:solidFill>
                <a:latin typeface="Century Gothic"/>
              </a:rPr>
              <a:pPr defTabSz="457200" fontAlgn="auto">
                <a:spcBef>
                  <a:spcPts val="0"/>
                </a:spcBef>
                <a:spcAft>
                  <a:spcPts val="0"/>
                </a:spcAft>
              </a:pPr>
              <a:t>‹Nº›</a:t>
            </a:fld>
            <a:endParaRPr lang="en-US" u="none" dirty="0">
              <a:solidFill>
                <a:prstClr val="black">
                  <a:lumMod val="65000"/>
                  <a:lumOff val="35000"/>
                </a:prstClr>
              </a:solidFill>
              <a:latin typeface="Century Gothic"/>
            </a:endParaRPr>
          </a:p>
        </p:txBody>
      </p:sp>
      <p:sp>
        <p:nvSpPr>
          <p:cNvPr id="7" name="Rectangle 6"/>
          <p:cNvSpPr/>
          <p:nvPr/>
        </p:nvSpPr>
        <p:spPr>
          <a:xfrm>
            <a:off x="990600" y="0"/>
            <a:ext cx="8666031"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u="none">
              <a:solidFill>
                <a:prstClr val="white"/>
              </a:solidFill>
              <a:latin typeface="Century Gothic"/>
            </a:endParaRPr>
          </a:p>
        </p:txBody>
      </p:sp>
      <p:sp>
        <p:nvSpPr>
          <p:cNvPr id="8" name="Rectangle 7"/>
          <p:cNvSpPr/>
          <p:nvPr/>
        </p:nvSpPr>
        <p:spPr>
          <a:xfrm>
            <a:off x="990600" y="6675120"/>
            <a:ext cx="8666031"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u="none">
              <a:solidFill>
                <a:prstClr val="white"/>
              </a:solidFill>
              <a:latin typeface="Century Gothic"/>
            </a:endParaRPr>
          </a:p>
        </p:txBody>
      </p:sp>
    </p:spTree>
    <p:extLst>
      <p:ext uri="{BB962C8B-B14F-4D97-AF65-F5344CB8AC3E}">
        <p14:creationId xmlns:p14="http://schemas.microsoft.com/office/powerpoint/2010/main" xmlns="" val="69464918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Lst>
  <p:hf hdr="0" ftr="0" dt="0"/>
  <p:txStyles>
    <p:titleStyle>
      <a:lvl1pPr marL="0" indent="0" algn="l" defTabSz="9144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1.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1.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5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5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52.xml"/><Relationship Id="rId5" Type="http://schemas.openxmlformats.org/officeDocument/2006/relationships/image" Target="../media/image30.emf"/><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52.x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6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63.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4.xml"/><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diagramLayout" Target="../diagrams/layout4.xml"/><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74.xml"/><Relationship Id="rId6" Type="http://schemas.openxmlformats.org/officeDocument/2006/relationships/diagramData" Target="../diagrams/data4.xml"/><Relationship Id="rId11" Type="http://schemas.openxmlformats.org/officeDocument/2006/relationships/image" Target="../media/image46.png"/><Relationship Id="rId5" Type="http://schemas.openxmlformats.org/officeDocument/2006/relationships/diagramColors" Target="../diagrams/colors3.xml"/><Relationship Id="rId10" Type="http://schemas.openxmlformats.org/officeDocument/2006/relationships/image" Target="../media/image45.png"/><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4.xm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6.xml"/></Relationships>
</file>

<file path=ppt/slides/_rels/slide5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7.xml"/></Relationships>
</file>

<file path=ppt/slides/_rels/slide6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7.xml"/></Relationships>
</file>

<file path=ppt/slides/_rels/slide6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7.xml"/></Relationships>
</file>

<file path=ppt/slides/_rels/slide7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77.xml"/></Relationships>
</file>

<file path=ppt/slides/_rels/slide7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82.xml"/></Relationships>
</file>

<file path=ppt/slides/_rels/slide76.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82.xml"/></Relationships>
</file>

<file path=ppt/slides/_rels/slide7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82.xml"/></Relationships>
</file>

<file path=ppt/slides/_rels/slide7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7.xml"/></Relationships>
</file>

<file path=ppt/slides/_rels/slide7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8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1.xml"/><Relationship Id="rId1" Type="http://schemas.openxmlformats.org/officeDocument/2006/relationships/slideLayout" Target="../slideLayouts/slideLayout77.xml"/></Relationships>
</file>

<file path=ppt/slides/_rels/slide8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82.xml"/></Relationships>
</file>

<file path=ppt/slides/_rels/slide84.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7.xml"/></Relationships>
</file>

<file path=ppt/slides/_rels/slide8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82.xml"/></Relationships>
</file>

<file path=ppt/slides/_rels/slide86.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8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6" descr="logo_LBS"/>
          <p:cNvPicPr>
            <a:picLocks noChangeAspect="1" noChangeArrowheads="1"/>
          </p:cNvPicPr>
          <p:nvPr/>
        </p:nvPicPr>
        <p:blipFill>
          <a:blip r:embed="rId3" cstate="print"/>
          <a:srcRect/>
          <a:stretch>
            <a:fillRect/>
          </a:stretch>
        </p:blipFill>
        <p:spPr bwMode="auto">
          <a:xfrm>
            <a:off x="246063" y="260350"/>
            <a:ext cx="819150" cy="755650"/>
          </a:xfrm>
          <a:prstGeom prst="rect">
            <a:avLst/>
          </a:prstGeom>
          <a:noFill/>
          <a:ln w="9525">
            <a:noFill/>
            <a:miter lim="800000"/>
            <a:headEnd/>
            <a:tailEnd/>
          </a:ln>
        </p:spPr>
      </p:pic>
      <p:sp>
        <p:nvSpPr>
          <p:cNvPr id="6" name="Title 5"/>
          <p:cNvSpPr>
            <a:spLocks noGrp="1"/>
          </p:cNvSpPr>
          <p:nvPr>
            <p:ph type="ctrTitle"/>
          </p:nvPr>
        </p:nvSpPr>
        <p:spPr/>
        <p:txBody>
          <a:bodyPr/>
          <a:lstStyle/>
          <a:p>
            <a:pPr algn="ctr"/>
            <a:r>
              <a:rPr lang="en-US" b="1" dirty="0" smtClean="0"/>
              <a:t/>
            </a:r>
            <a:br>
              <a:rPr lang="en-US" b="1" dirty="0" smtClean="0"/>
            </a:br>
            <a:r>
              <a:rPr lang="en-US" sz="4000" dirty="0" smtClean="0"/>
              <a:t> Spring</a:t>
            </a:r>
            <a:r>
              <a:rPr lang="en-US" sz="4000" b="1" dirty="0" smtClean="0"/>
              <a:t> 2012 Stock Pitch Competition</a:t>
            </a:r>
            <a:r>
              <a:rPr lang="en-US" sz="6000" b="1" dirty="0" smtClean="0"/>
              <a:t/>
            </a:r>
            <a:br>
              <a:rPr lang="en-US" sz="6000" b="1" dirty="0" smtClean="0"/>
            </a:br>
            <a:r>
              <a:rPr lang="en-US" sz="3000" b="1" dirty="0" smtClean="0"/>
              <a:t> </a:t>
            </a:r>
            <a:r>
              <a:rPr lang="en-US" sz="3000" dirty="0" smtClean="0"/>
              <a:t>23</a:t>
            </a:r>
            <a:r>
              <a:rPr lang="en-US" sz="3000" b="1" dirty="0" smtClean="0"/>
              <a:t> February, 2012</a:t>
            </a:r>
            <a:endParaRPr lang="en-SG" sz="3000" b="1" dirty="0"/>
          </a:p>
        </p:txBody>
      </p:sp>
      <p:pic>
        <p:nvPicPr>
          <p:cNvPr id="4" name="Picture 8" descr="IMC logo"/>
          <p:cNvPicPr>
            <a:picLocks noChangeAspect="1" noChangeArrowheads="1"/>
          </p:cNvPicPr>
          <p:nvPr/>
        </p:nvPicPr>
        <p:blipFill>
          <a:blip r:embed="rId4" cstate="print"/>
          <a:srcRect/>
          <a:stretch>
            <a:fillRect/>
          </a:stretch>
        </p:blipFill>
        <p:spPr bwMode="auto">
          <a:xfrm>
            <a:off x="7634514" y="4292161"/>
            <a:ext cx="2002971" cy="2002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4849" y="531813"/>
            <a:ext cx="8931275" cy="769938"/>
          </a:xfrm>
        </p:spPr>
        <p:txBody>
          <a:bodyPr anchor="t" anchorCtr="0"/>
          <a:lstStyle/>
          <a:p>
            <a:pPr algn="l"/>
            <a:r>
              <a:rPr lang="en-US" sz="2000" b="1" dirty="0" smtClean="0"/>
              <a:t>Agenda</a:t>
            </a:r>
            <a:endParaRPr lang="en-SG" sz="2000" b="1" dirty="0"/>
          </a:p>
        </p:txBody>
      </p:sp>
      <p:graphicFrame>
        <p:nvGraphicFramePr>
          <p:cNvPr id="7" name="Table 6"/>
          <p:cNvGraphicFramePr>
            <a:graphicFrameLocks noGrp="1"/>
          </p:cNvGraphicFramePr>
          <p:nvPr/>
        </p:nvGraphicFramePr>
        <p:xfrm>
          <a:off x="704853" y="1247986"/>
          <a:ext cx="8931276" cy="2941920"/>
        </p:xfrm>
        <a:graphic>
          <a:graphicData uri="http://schemas.openxmlformats.org/drawingml/2006/table">
            <a:tbl>
              <a:tblPr firstRow="1" bandRow="1">
                <a:tableStyleId>{5C22544A-7EE6-4342-B048-85BDC9FD1C3A}</a:tableStyleId>
              </a:tblPr>
              <a:tblGrid>
                <a:gridCol w="514351"/>
                <a:gridCol w="8416925"/>
              </a:tblGrid>
              <a:tr h="352319">
                <a:tc>
                  <a:txBody>
                    <a:bodyPr/>
                    <a:lstStyle/>
                    <a:p>
                      <a:r>
                        <a:rPr lang="en-US" sz="1800" b="0" dirty="0" smtClean="0">
                          <a:solidFill>
                            <a:schemeClr val="tx1"/>
                          </a:solidFill>
                        </a:rPr>
                        <a:t>1</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About the Stock Pitch Competition</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0" dirty="0" smtClean="0">
                          <a:solidFill>
                            <a:schemeClr val="tx1"/>
                          </a:solidFill>
                        </a:rPr>
                        <a:t>2</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Student</a:t>
                      </a:r>
                      <a:r>
                        <a:rPr lang="en-US" sz="1800" b="0" baseline="0" dirty="0" smtClean="0">
                          <a:solidFill>
                            <a:schemeClr val="tx1"/>
                          </a:solidFill>
                        </a:rPr>
                        <a:t> Investment Fund update</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0" dirty="0" smtClean="0">
                          <a:solidFill>
                            <a:schemeClr val="tx1"/>
                          </a:solidFill>
                        </a:rPr>
                        <a:t>3</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Competition’s Judges</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US" sz="1800" b="1" dirty="0" smtClean="0">
                          <a:solidFill>
                            <a:schemeClr val="bg1"/>
                          </a:solidFill>
                        </a:rPr>
                        <a:t>4</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800" b="1" dirty="0" smtClean="0">
                          <a:solidFill>
                            <a:schemeClr val="bg1"/>
                          </a:solidFill>
                        </a:rPr>
                        <a:t>Stock</a:t>
                      </a:r>
                      <a:r>
                        <a:rPr lang="en-US" sz="1800" b="1" baseline="0" dirty="0" smtClean="0">
                          <a:solidFill>
                            <a:schemeClr val="bg1"/>
                          </a:solidFill>
                        </a:rPr>
                        <a:t> Pitch Finalists</a:t>
                      </a:r>
                      <a:endParaRPr lang="en-US" sz="1800" b="1" dirty="0" smtClean="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52319">
                <a:tc>
                  <a:txBody>
                    <a:bodyPr/>
                    <a:lstStyle/>
                    <a:p>
                      <a:r>
                        <a:rPr lang="en-SG" sz="1800" b="0" dirty="0" smtClean="0">
                          <a:solidFill>
                            <a:schemeClr val="tx1"/>
                          </a:solidFill>
                        </a:rPr>
                        <a:t>5</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Student Presentations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0" dirty="0" smtClean="0">
                          <a:solidFill>
                            <a:schemeClr val="tx1"/>
                          </a:solidFill>
                        </a:rPr>
                        <a:t>6</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Judges’</a:t>
                      </a:r>
                      <a:r>
                        <a:rPr lang="en-US" sz="1800" b="0" baseline="0" dirty="0" smtClean="0">
                          <a:solidFill>
                            <a:schemeClr val="tx1"/>
                          </a:solidFill>
                        </a:rPr>
                        <a:t> final decision</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Picture 4" descr="IMC logo"/>
          <p:cNvPicPr>
            <a:picLocks noChangeAspect="1" noChangeArrowheads="1"/>
          </p:cNvPicPr>
          <p:nvPr/>
        </p:nvPicPr>
        <p:blipFill>
          <a:blip r:embed="rId3" cstate="print"/>
          <a:srcRect/>
          <a:stretch>
            <a:fillRect/>
          </a:stretch>
        </p:blipFill>
        <p:spPr bwMode="auto">
          <a:xfrm>
            <a:off x="8788401" y="5588008"/>
            <a:ext cx="86360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75820" y="328617"/>
            <a:ext cx="8931275" cy="769937"/>
          </a:xfrm>
          <a:prstGeom prst="rect">
            <a:avLst/>
          </a:prstGeom>
          <a:noFill/>
        </p:spPr>
        <p:txBody>
          <a:bodyPr wrap="square" rtlCol="0" anchor="b" anchorCtr="0">
            <a:noAutofit/>
          </a:bodyPr>
          <a:lstStyle/>
          <a:p>
            <a:r>
              <a:rPr lang="en-GB" sz="2400" b="1" u="none" dirty="0" smtClean="0"/>
              <a:t>Stock Pitch Finalists</a:t>
            </a:r>
          </a:p>
          <a:p>
            <a:endParaRPr lang="en-SG" u="none" dirty="0"/>
          </a:p>
        </p:txBody>
      </p:sp>
      <p:sp>
        <p:nvSpPr>
          <p:cNvPr id="9" name="Rectangle 8"/>
          <p:cNvSpPr/>
          <p:nvPr/>
        </p:nvSpPr>
        <p:spPr bwMode="auto">
          <a:xfrm>
            <a:off x="881035" y="1000108"/>
            <a:ext cx="8931275" cy="490296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Char char="•"/>
            </a:pPr>
            <a:r>
              <a:rPr lang="en-US" sz="1700" b="1" u="none" dirty="0" smtClean="0"/>
              <a:t> JP </a:t>
            </a:r>
            <a:r>
              <a:rPr lang="en-US" sz="1700" b="1" u="none" dirty="0" err="1" smtClean="0"/>
              <a:t>Monforte</a:t>
            </a:r>
            <a:endParaRPr lang="en-US" sz="1700" b="1" u="none" dirty="0" smtClean="0"/>
          </a:p>
          <a:p>
            <a:r>
              <a:rPr lang="en-US" sz="1700" u="none" dirty="0" smtClean="0"/>
              <a:t>MIF 2012</a:t>
            </a:r>
            <a:r>
              <a:rPr lang="en-US" sz="1700" dirty="0" smtClean="0"/>
              <a:t/>
            </a:r>
            <a:br>
              <a:rPr lang="en-US" sz="1700" dirty="0" smtClean="0"/>
            </a:br>
            <a:r>
              <a:rPr lang="en-US" sz="1700" u="none" dirty="0" smtClean="0"/>
              <a:t>Dell Inc.</a:t>
            </a:r>
          </a:p>
          <a:p>
            <a:endParaRPr lang="en-US" sz="1700" b="1" u="none" dirty="0" smtClean="0"/>
          </a:p>
          <a:p>
            <a:pPr>
              <a:buFont typeface="Arial" pitchFamily="34" charset="0"/>
              <a:buChar char="•"/>
            </a:pPr>
            <a:r>
              <a:rPr lang="en-US" sz="1700" b="1" u="none" dirty="0" smtClean="0"/>
              <a:t> Samuel Kim</a:t>
            </a:r>
          </a:p>
          <a:p>
            <a:r>
              <a:rPr lang="en-US" sz="1700" u="none" dirty="0" smtClean="0"/>
              <a:t>MBA 2012</a:t>
            </a:r>
          </a:p>
          <a:p>
            <a:r>
              <a:rPr lang="en-US" sz="1700" u="none" dirty="0" smtClean="0"/>
              <a:t>Lifestyle International Holdings Ltd</a:t>
            </a:r>
          </a:p>
          <a:p>
            <a:endParaRPr lang="en-US" sz="1700" u="none" dirty="0" smtClean="0"/>
          </a:p>
          <a:p>
            <a:pPr>
              <a:buFont typeface="Arial" pitchFamily="34" charset="0"/>
              <a:buChar char="•"/>
            </a:pPr>
            <a:r>
              <a:rPr lang="en-US" sz="1700" b="1" u="none" dirty="0" smtClean="0"/>
              <a:t> </a:t>
            </a:r>
            <a:r>
              <a:rPr lang="en-US" sz="1700" b="1" u="none" dirty="0" err="1" smtClean="0"/>
              <a:t>Yabing</a:t>
            </a:r>
            <a:r>
              <a:rPr lang="en-US" sz="1700" b="1" u="none" dirty="0" smtClean="0"/>
              <a:t> Wu</a:t>
            </a:r>
          </a:p>
          <a:p>
            <a:r>
              <a:rPr lang="en-US" sz="1700" u="none" dirty="0" err="1" smtClean="0"/>
              <a:t>MiM</a:t>
            </a:r>
            <a:r>
              <a:rPr lang="en-US" sz="1700" u="none" dirty="0" smtClean="0"/>
              <a:t> 2012</a:t>
            </a:r>
          </a:p>
          <a:p>
            <a:r>
              <a:rPr lang="en-US" sz="1700" u="none" dirty="0" smtClean="0"/>
              <a:t>Altria Group Inc.</a:t>
            </a:r>
          </a:p>
          <a:p>
            <a:endParaRPr lang="en-US" sz="1700" u="none" dirty="0" smtClean="0"/>
          </a:p>
          <a:p>
            <a:pPr>
              <a:buFont typeface="Arial" pitchFamily="34" charset="0"/>
              <a:buChar char="•"/>
            </a:pPr>
            <a:r>
              <a:rPr lang="en-US" sz="1700" b="1" u="none" dirty="0" smtClean="0"/>
              <a:t> </a:t>
            </a:r>
            <a:r>
              <a:rPr lang="en-US" sz="1700" b="1" u="none" dirty="0" err="1" smtClean="0"/>
              <a:t>Harshita</a:t>
            </a:r>
            <a:r>
              <a:rPr lang="en-US" sz="1700" b="1" u="none" dirty="0" smtClean="0"/>
              <a:t> </a:t>
            </a:r>
            <a:r>
              <a:rPr lang="en-US" sz="1700" b="1" u="none" dirty="0" err="1" smtClean="0"/>
              <a:t>Rawat</a:t>
            </a:r>
            <a:endParaRPr lang="en-US" sz="1700" b="1" u="none" dirty="0" smtClean="0"/>
          </a:p>
          <a:p>
            <a:r>
              <a:rPr lang="en-US" sz="1700" u="none" dirty="0" smtClean="0"/>
              <a:t>MBA 2013</a:t>
            </a:r>
          </a:p>
          <a:p>
            <a:r>
              <a:rPr lang="en-US" sz="1700" u="none" dirty="0" smtClean="0"/>
              <a:t>SanDisk Corporation</a:t>
            </a:r>
          </a:p>
          <a:p>
            <a:endParaRPr lang="es-ES" sz="1700" u="none" dirty="0" smtClean="0"/>
          </a:p>
          <a:p>
            <a:pPr>
              <a:buFont typeface="Arial" pitchFamily="34" charset="0"/>
              <a:buChar char="•"/>
            </a:pPr>
            <a:r>
              <a:rPr lang="en-US" sz="1700" b="1" u="none" dirty="0" smtClean="0"/>
              <a:t> </a:t>
            </a:r>
            <a:r>
              <a:rPr lang="en-US" sz="1700" b="1" u="none" dirty="0" err="1" smtClean="0"/>
              <a:t>Stelios</a:t>
            </a:r>
            <a:r>
              <a:rPr lang="en-US" sz="1700" b="1" u="none" dirty="0" smtClean="0"/>
              <a:t> </a:t>
            </a:r>
            <a:r>
              <a:rPr lang="en-US" sz="1700" b="1" u="none" dirty="0" err="1" smtClean="0"/>
              <a:t>Fragos</a:t>
            </a:r>
            <a:endParaRPr lang="en-US" sz="1700" b="1" u="none" dirty="0" smtClean="0"/>
          </a:p>
          <a:p>
            <a:r>
              <a:rPr lang="en-US" sz="1700" u="none" dirty="0" smtClean="0"/>
              <a:t>MBA 2013</a:t>
            </a:r>
          </a:p>
          <a:p>
            <a:r>
              <a:rPr lang="en-US" sz="1700" u="none" dirty="0" err="1" smtClean="0"/>
              <a:t>Cheniere</a:t>
            </a:r>
            <a:r>
              <a:rPr lang="en-US" sz="1700" u="none" dirty="0" smtClean="0"/>
              <a:t> Energy Inc.</a:t>
            </a:r>
          </a:p>
          <a:p>
            <a:endParaRPr lang="en-US" sz="1700" u="none" dirty="0" smtClean="0"/>
          </a:p>
          <a:p>
            <a:endParaRPr lang="en-US" u="none" dirty="0" smtClean="0"/>
          </a:p>
          <a:p>
            <a:pPr>
              <a:buClr>
                <a:schemeClr val="accent2"/>
              </a:buClr>
            </a:pPr>
            <a:endParaRPr lang="en-US" sz="1600" u="none" dirty="0" smtClean="0">
              <a:latin typeface="Arial" charset="0"/>
            </a:endParaRPr>
          </a:p>
          <a:p>
            <a:pPr>
              <a:buClr>
                <a:schemeClr val="accent2"/>
              </a:buClr>
            </a:pPr>
            <a:endParaRPr lang="en-GB" u="none" dirty="0" smtClean="0">
              <a:latin typeface="Arial" charset="0"/>
            </a:endParaRPr>
          </a:p>
          <a:p>
            <a:pPr lvl="1">
              <a:buClr>
                <a:schemeClr val="accent2"/>
              </a:buClr>
              <a:buFont typeface="Arial" pitchFamily="34" charset="0"/>
              <a:buChar char="•"/>
            </a:pPr>
            <a:endParaRPr lang="en-GB" u="none" dirty="0" smtClean="0">
              <a:latin typeface="Arial" charset="0"/>
            </a:endParaRPr>
          </a:p>
        </p:txBody>
      </p:sp>
      <p:pic>
        <p:nvPicPr>
          <p:cNvPr id="4" name="Picture 4" descr="IMC logo"/>
          <p:cNvPicPr>
            <a:picLocks noChangeAspect="1" noChangeArrowheads="1"/>
          </p:cNvPicPr>
          <p:nvPr/>
        </p:nvPicPr>
        <p:blipFill>
          <a:blip r:embed="rId2" cstate="print"/>
          <a:srcRect/>
          <a:stretch>
            <a:fillRect/>
          </a:stretch>
        </p:blipFill>
        <p:spPr bwMode="auto">
          <a:xfrm>
            <a:off x="8788401" y="5588008"/>
            <a:ext cx="8636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4849" y="531813"/>
            <a:ext cx="8931275" cy="769938"/>
          </a:xfrm>
        </p:spPr>
        <p:txBody>
          <a:bodyPr anchor="t" anchorCtr="0"/>
          <a:lstStyle/>
          <a:p>
            <a:pPr algn="l"/>
            <a:r>
              <a:rPr lang="en-US" sz="2000" b="1" dirty="0" smtClean="0"/>
              <a:t>Agenda</a:t>
            </a:r>
            <a:endParaRPr lang="en-SG" sz="2000" b="1" dirty="0"/>
          </a:p>
        </p:txBody>
      </p:sp>
      <p:graphicFrame>
        <p:nvGraphicFramePr>
          <p:cNvPr id="7" name="Table 6"/>
          <p:cNvGraphicFramePr>
            <a:graphicFrameLocks noGrp="1"/>
          </p:cNvGraphicFramePr>
          <p:nvPr/>
        </p:nvGraphicFramePr>
        <p:xfrm>
          <a:off x="704853" y="1247986"/>
          <a:ext cx="8931276" cy="2941920"/>
        </p:xfrm>
        <a:graphic>
          <a:graphicData uri="http://schemas.openxmlformats.org/drawingml/2006/table">
            <a:tbl>
              <a:tblPr firstRow="1" bandRow="1">
                <a:tableStyleId>{5C22544A-7EE6-4342-B048-85BDC9FD1C3A}</a:tableStyleId>
              </a:tblPr>
              <a:tblGrid>
                <a:gridCol w="514351"/>
                <a:gridCol w="8416925"/>
              </a:tblGrid>
              <a:tr h="352319">
                <a:tc>
                  <a:txBody>
                    <a:bodyPr/>
                    <a:lstStyle/>
                    <a:p>
                      <a:r>
                        <a:rPr lang="en-US" sz="1800" b="0" dirty="0" smtClean="0">
                          <a:solidFill>
                            <a:schemeClr val="tx1"/>
                          </a:solidFill>
                        </a:rPr>
                        <a:t>1</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About the Stock Pitch Competition</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0" dirty="0" smtClean="0">
                          <a:solidFill>
                            <a:schemeClr val="tx1"/>
                          </a:solidFill>
                        </a:rPr>
                        <a:t>2</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Student</a:t>
                      </a:r>
                      <a:r>
                        <a:rPr lang="en-US" sz="1800" b="0" baseline="0" dirty="0" smtClean="0">
                          <a:solidFill>
                            <a:schemeClr val="tx1"/>
                          </a:solidFill>
                        </a:rPr>
                        <a:t> Investment Fund update</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0" dirty="0" smtClean="0">
                          <a:solidFill>
                            <a:schemeClr val="tx1"/>
                          </a:solidFill>
                        </a:rPr>
                        <a:t>3</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Competition’s Judges</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US" sz="1800" b="0" dirty="0" smtClean="0">
                          <a:solidFill>
                            <a:schemeClr val="tx1"/>
                          </a:solidFill>
                        </a:rPr>
                        <a:t>4</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Stock</a:t>
                      </a:r>
                      <a:r>
                        <a:rPr lang="en-US" sz="1800" b="0" baseline="0" dirty="0" smtClean="0">
                          <a:solidFill>
                            <a:schemeClr val="tx1"/>
                          </a:solidFill>
                        </a:rPr>
                        <a:t> Pitch Finalists</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1" dirty="0" smtClean="0">
                          <a:solidFill>
                            <a:schemeClr val="bg1"/>
                          </a:solidFill>
                        </a:rPr>
                        <a:t>5</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800" b="1" dirty="0" smtClean="0">
                          <a:solidFill>
                            <a:schemeClr val="bg1"/>
                          </a:solidFill>
                        </a:rPr>
                        <a:t>Student Presentations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52319">
                <a:tc>
                  <a:txBody>
                    <a:bodyPr/>
                    <a:lstStyle/>
                    <a:p>
                      <a:r>
                        <a:rPr lang="en-SG" sz="1800" b="0" dirty="0" smtClean="0">
                          <a:solidFill>
                            <a:schemeClr val="tx1"/>
                          </a:solidFill>
                        </a:rPr>
                        <a:t>6</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Judges’</a:t>
                      </a:r>
                      <a:r>
                        <a:rPr lang="en-US" sz="1800" b="0" baseline="0" dirty="0" smtClean="0">
                          <a:solidFill>
                            <a:schemeClr val="tx1"/>
                          </a:solidFill>
                        </a:rPr>
                        <a:t> final decision</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Picture 4" descr="IMC logo"/>
          <p:cNvPicPr>
            <a:picLocks noChangeAspect="1" noChangeArrowheads="1"/>
          </p:cNvPicPr>
          <p:nvPr/>
        </p:nvPicPr>
        <p:blipFill>
          <a:blip r:embed="rId3" cstate="print"/>
          <a:srcRect/>
          <a:stretch>
            <a:fillRect/>
          </a:stretch>
        </p:blipFill>
        <p:spPr bwMode="auto">
          <a:xfrm>
            <a:off x="8788401" y="5588008"/>
            <a:ext cx="86360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pt-BR" b="1" dirty="0" smtClean="0">
                <a:solidFill>
                  <a:schemeClr val="accent1">
                    <a:lumMod val="75000"/>
                  </a:schemeClr>
                </a:solidFill>
              </a:rPr>
              <a:t>LBS Stock Pitch 2012 </a:t>
            </a:r>
          </a:p>
          <a:p>
            <a:r>
              <a:rPr lang="pt-BR" b="1" dirty="0" smtClean="0">
                <a:solidFill>
                  <a:schemeClr val="accent1">
                    <a:lumMod val="75000"/>
                  </a:schemeClr>
                </a:solidFill>
              </a:rPr>
              <a:t>JP Monforte</a:t>
            </a:r>
            <a:endParaRPr lang="en-US" b="1"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82870" y="1988847"/>
            <a:ext cx="2187575" cy="178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2272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2">
                    <a:lumMod val="75000"/>
                  </a:schemeClr>
                </a:solidFill>
              </a:rPr>
              <a:t>Dell in a nuthsell (i)</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pt-BR" dirty="0" smtClean="0"/>
              <a:t>Founded in 1984 by Michael Dell</a:t>
            </a:r>
          </a:p>
          <a:p>
            <a:r>
              <a:rPr lang="pt-BR" dirty="0" smtClean="0"/>
              <a:t>Market cap of $ 32.6 billion</a:t>
            </a:r>
          </a:p>
          <a:p>
            <a:r>
              <a:rPr lang="en-US" dirty="0"/>
              <a:t>Dell sells desktops, notebooks, servers, storage, services, and software and peripherals to enterprises and consumers across the </a:t>
            </a:r>
            <a:r>
              <a:rPr lang="en-US" dirty="0" smtClean="0"/>
              <a:t>globe</a:t>
            </a:r>
            <a:endParaRPr lang="pt-BR" dirty="0" smtClean="0"/>
          </a:p>
        </p:txBody>
      </p:sp>
    </p:spTree>
    <p:extLst>
      <p:ext uri="{BB962C8B-B14F-4D97-AF65-F5344CB8AC3E}">
        <p14:creationId xmlns:p14="http://schemas.microsoft.com/office/powerpoint/2010/main" xmlns="" val="3005747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2">
                    <a:lumMod val="75000"/>
                  </a:schemeClr>
                </a:solidFill>
              </a:rPr>
              <a:t>Dell in a nutshell (ii)</a:t>
            </a:r>
            <a:endParaRPr lang="en-US" dirty="0">
              <a:solidFill>
                <a:schemeClr val="tx2">
                  <a:lumMod val="75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xmlns="" val="2946509729"/>
              </p:ext>
            </p:extLst>
          </p:nvPr>
        </p:nvGraphicFramePr>
        <p:xfrm>
          <a:off x="390043" y="1621904"/>
          <a:ext cx="5967113" cy="3247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116319611"/>
              </p:ext>
            </p:extLst>
          </p:nvPr>
        </p:nvGraphicFramePr>
        <p:xfrm>
          <a:off x="3666407" y="3638128"/>
          <a:ext cx="5967113" cy="32472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463390" y="6597352"/>
            <a:ext cx="1303437" cy="369332"/>
          </a:xfrm>
          <a:prstGeom prst="rect">
            <a:avLst/>
          </a:prstGeom>
          <a:noFill/>
        </p:spPr>
        <p:txBody>
          <a:bodyPr wrap="none" rtlCol="0">
            <a:spAutoFit/>
          </a:bodyPr>
          <a:lstStyle/>
          <a:p>
            <a:pPr fontAlgn="auto">
              <a:spcBef>
                <a:spcPts val="0"/>
              </a:spcBef>
              <a:spcAft>
                <a:spcPts val="0"/>
              </a:spcAft>
            </a:pPr>
            <a:r>
              <a:rPr lang="pt-BR" u="none" dirty="0" smtClean="0">
                <a:solidFill>
                  <a:prstClr val="black"/>
                </a:solidFill>
                <a:latin typeface="Calibri"/>
              </a:rPr>
              <a:t>Source: Dell</a:t>
            </a:r>
            <a:endParaRPr lang="en-US" u="none" dirty="0">
              <a:solidFill>
                <a:prstClr val="black"/>
              </a:solidFill>
              <a:latin typeface="Calibri"/>
            </a:endParaRPr>
          </a:p>
        </p:txBody>
      </p:sp>
    </p:spTree>
    <p:extLst>
      <p:ext uri="{BB962C8B-B14F-4D97-AF65-F5344CB8AC3E}">
        <p14:creationId xmlns:p14="http://schemas.microsoft.com/office/powerpoint/2010/main" xmlns="" val="3487649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Historical Performance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1862112117"/>
              </p:ext>
            </p:extLst>
          </p:nvPr>
        </p:nvGraphicFramePr>
        <p:xfrm>
          <a:off x="662523" y="1484784"/>
          <a:ext cx="4212468"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xmlns="" val="2858902246"/>
              </p:ext>
            </p:extLst>
          </p:nvPr>
        </p:nvGraphicFramePr>
        <p:xfrm>
          <a:off x="5031009" y="1484784"/>
          <a:ext cx="4212468"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xmlns="" val="3911668122"/>
              </p:ext>
            </p:extLst>
          </p:nvPr>
        </p:nvGraphicFramePr>
        <p:xfrm>
          <a:off x="662523" y="3933056"/>
          <a:ext cx="4212468"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xmlns="" val="1119661156"/>
              </p:ext>
            </p:extLst>
          </p:nvPr>
        </p:nvGraphicFramePr>
        <p:xfrm>
          <a:off x="5031009" y="3933056"/>
          <a:ext cx="4212468" cy="2304256"/>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8151354" y="6597352"/>
            <a:ext cx="1614632" cy="369332"/>
          </a:xfrm>
          <a:prstGeom prst="rect">
            <a:avLst/>
          </a:prstGeom>
          <a:noFill/>
        </p:spPr>
        <p:txBody>
          <a:bodyPr wrap="none" rtlCol="0">
            <a:spAutoFit/>
          </a:bodyPr>
          <a:lstStyle/>
          <a:p>
            <a:pPr fontAlgn="auto">
              <a:spcBef>
                <a:spcPts val="0"/>
              </a:spcBef>
              <a:spcAft>
                <a:spcPts val="0"/>
              </a:spcAft>
            </a:pPr>
            <a:r>
              <a:rPr lang="pt-BR" u="none" dirty="0" smtClean="0">
                <a:solidFill>
                  <a:prstClr val="black"/>
                </a:solidFill>
                <a:latin typeface="Calibri"/>
              </a:rPr>
              <a:t>Source: Factset</a:t>
            </a:r>
            <a:endParaRPr lang="en-US" u="none" dirty="0">
              <a:solidFill>
                <a:prstClr val="black"/>
              </a:solidFill>
              <a:latin typeface="Calibri"/>
            </a:endParaRPr>
          </a:p>
        </p:txBody>
      </p:sp>
    </p:spTree>
    <p:extLst>
      <p:ext uri="{BB962C8B-B14F-4D97-AF65-F5344CB8AC3E}">
        <p14:creationId xmlns:p14="http://schemas.microsoft.com/office/powerpoint/2010/main" xmlns="" val="817123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2">
                    <a:lumMod val="75000"/>
                  </a:schemeClr>
                </a:solidFill>
              </a:rPr>
              <a:t>Market share</a:t>
            </a:r>
            <a:endParaRPr lang="en-US" dirty="0">
              <a:solidFill>
                <a:schemeClr val="tx2">
                  <a:lumMod val="75000"/>
                </a:schemeClr>
              </a:solidFill>
            </a:endParaRPr>
          </a:p>
        </p:txBody>
      </p:sp>
      <p:sp>
        <p:nvSpPr>
          <p:cNvPr id="4" name="TextBox 3"/>
          <p:cNvSpPr txBox="1"/>
          <p:nvPr/>
        </p:nvSpPr>
        <p:spPr>
          <a:xfrm>
            <a:off x="7605299" y="6597352"/>
            <a:ext cx="2095445" cy="369332"/>
          </a:xfrm>
          <a:prstGeom prst="rect">
            <a:avLst/>
          </a:prstGeom>
          <a:noFill/>
        </p:spPr>
        <p:txBody>
          <a:bodyPr wrap="none" rtlCol="0">
            <a:spAutoFit/>
          </a:bodyPr>
          <a:lstStyle/>
          <a:p>
            <a:pPr fontAlgn="auto">
              <a:spcBef>
                <a:spcPts val="0"/>
              </a:spcBef>
              <a:spcAft>
                <a:spcPts val="0"/>
              </a:spcAft>
            </a:pPr>
            <a:r>
              <a:rPr lang="pt-BR" u="none" dirty="0" smtClean="0">
                <a:solidFill>
                  <a:prstClr val="black"/>
                </a:solidFill>
                <a:latin typeface="Calibri"/>
              </a:rPr>
              <a:t>Source: Dell and IDC</a:t>
            </a:r>
            <a:endParaRPr lang="en-US" u="none" dirty="0">
              <a:solidFill>
                <a:prstClr val="black"/>
              </a:solidFill>
              <a:latin typeface="Calibri"/>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4558" y="1489635"/>
            <a:ext cx="7911739" cy="3595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4405" y="5110318"/>
            <a:ext cx="1610961" cy="1487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15497" y="5110318"/>
            <a:ext cx="1610961" cy="1487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054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2">
                    <a:lumMod val="75000"/>
                  </a:schemeClr>
                </a:solidFill>
              </a:rPr>
              <a:t>Competitors</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pt-BR" dirty="0" smtClean="0"/>
              <a:t>Global competitors </a:t>
            </a:r>
          </a:p>
          <a:p>
            <a:pPr lvl="1"/>
            <a:r>
              <a:rPr lang="pt-BR" dirty="0" smtClean="0"/>
              <a:t>HP, Lenovo, Acer and Asus</a:t>
            </a:r>
          </a:p>
          <a:p>
            <a:pPr lvl="1"/>
            <a:r>
              <a:rPr lang="pt-BR" dirty="0" smtClean="0"/>
              <a:t>Dell is number 3</a:t>
            </a:r>
          </a:p>
          <a:p>
            <a:pPr lvl="1"/>
            <a:r>
              <a:rPr lang="pt-BR" dirty="0" smtClean="0"/>
              <a:t>Together they control 60% of the global PC market</a:t>
            </a:r>
          </a:p>
          <a:p>
            <a:r>
              <a:rPr lang="pt-BR" dirty="0" smtClean="0"/>
              <a:t>US market represents 50% of Dell’s business</a:t>
            </a:r>
          </a:p>
          <a:p>
            <a:pPr lvl="1"/>
            <a:r>
              <a:rPr lang="pt-BR" dirty="0" smtClean="0"/>
              <a:t>HP, Apple, Toshiba and Acer </a:t>
            </a:r>
          </a:p>
          <a:p>
            <a:pPr lvl="1"/>
            <a:r>
              <a:rPr lang="pt-BR" dirty="0" smtClean="0"/>
              <a:t>Dell is number 2</a:t>
            </a:r>
          </a:p>
          <a:p>
            <a:pPr lvl="1"/>
            <a:r>
              <a:rPr lang="pt-BR" dirty="0" smtClean="0"/>
              <a:t>Together they control 77% of the US PC market</a:t>
            </a:r>
            <a:endParaRPr lang="en-US" dirty="0"/>
          </a:p>
        </p:txBody>
      </p:sp>
    </p:spTree>
    <p:extLst>
      <p:ext uri="{BB962C8B-B14F-4D97-AF65-F5344CB8AC3E}">
        <p14:creationId xmlns:p14="http://schemas.microsoft.com/office/powerpoint/2010/main" xmlns="" val="1008367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2">
                    <a:lumMod val="75000"/>
                  </a:schemeClr>
                </a:solidFill>
              </a:rPr>
              <a:t>Business Strenghs</a:t>
            </a:r>
            <a:endParaRPr lang="en-US" dirty="0">
              <a:solidFill>
                <a:schemeClr val="tx2">
                  <a:lumMod val="75000"/>
                </a:schemeClr>
              </a:solidFill>
            </a:endParaRPr>
          </a:p>
        </p:txBody>
      </p:sp>
      <p:sp>
        <p:nvSpPr>
          <p:cNvPr id="3" name="Content Placeholder 2"/>
          <p:cNvSpPr>
            <a:spLocks noGrp="1"/>
          </p:cNvSpPr>
          <p:nvPr>
            <p:ph idx="1"/>
          </p:nvPr>
        </p:nvSpPr>
        <p:spPr/>
        <p:txBody>
          <a:bodyPr>
            <a:normAutofit fontScale="70000" lnSpcReduction="20000"/>
          </a:bodyPr>
          <a:lstStyle/>
          <a:p>
            <a:r>
              <a:rPr lang="en-US" b="1" dirty="0"/>
              <a:t>“Utility” model: </a:t>
            </a:r>
            <a:r>
              <a:rPr lang="en-US" dirty="0"/>
              <a:t>computers/servers/data storage have become a necessary tool to run a business, making it a non-discretionary expenditure by companies</a:t>
            </a:r>
          </a:p>
          <a:p>
            <a:r>
              <a:rPr lang="en-US" b="1" dirty="0" smtClean="0"/>
              <a:t>Leadership</a:t>
            </a:r>
            <a:r>
              <a:rPr lang="en-US" b="1" dirty="0"/>
              <a:t>: </a:t>
            </a:r>
            <a:r>
              <a:rPr lang="en-US" dirty="0" smtClean="0"/>
              <a:t>desktops and laptops have </a:t>
            </a:r>
            <a:r>
              <a:rPr lang="en-US" dirty="0"/>
              <a:t>become a commodity, making scale a crucial component of profitability. </a:t>
            </a:r>
          </a:p>
          <a:p>
            <a:r>
              <a:rPr lang="en-US" b="1" dirty="0"/>
              <a:t>Oligopoly: </a:t>
            </a:r>
            <a:r>
              <a:rPr lang="en-US" dirty="0"/>
              <a:t>the global market for desktop is highly concentrated among few players, which makes the market more rational in pricing and supply. The top 5 players have approximately 60% of market share worldwide and 77% in the US.</a:t>
            </a:r>
          </a:p>
          <a:p>
            <a:r>
              <a:rPr lang="en-US" b="1" dirty="0" smtClean="0"/>
              <a:t>Customer </a:t>
            </a:r>
            <a:r>
              <a:rPr lang="en-US" b="1" dirty="0"/>
              <a:t>service: </a:t>
            </a:r>
            <a:r>
              <a:rPr lang="en-US" dirty="0"/>
              <a:t>unlike its peers Dell has since its birth employed a direct sales process which gives it a competitive edge.</a:t>
            </a:r>
          </a:p>
          <a:p>
            <a:r>
              <a:rPr lang="en-US" b="1" dirty="0" smtClean="0"/>
              <a:t>Balance sheet </a:t>
            </a:r>
            <a:r>
              <a:rPr lang="en-US" b="1" dirty="0"/>
              <a:t>flexibility: </a:t>
            </a:r>
            <a:r>
              <a:rPr lang="en-US" dirty="0"/>
              <a:t>the large net cash position of Dell provides it with many shareholder value-enhancing opportunities such as share buy-back, dividends or acquisitions.</a:t>
            </a:r>
          </a:p>
          <a:p>
            <a:endParaRPr lang="en-US" dirty="0"/>
          </a:p>
        </p:txBody>
      </p:sp>
    </p:spTree>
    <p:extLst>
      <p:ext uri="{BB962C8B-B14F-4D97-AF65-F5344CB8AC3E}">
        <p14:creationId xmlns:p14="http://schemas.microsoft.com/office/powerpoint/2010/main" xmlns="" val="3705462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4849" y="531813"/>
            <a:ext cx="8931275" cy="769938"/>
          </a:xfrm>
        </p:spPr>
        <p:txBody>
          <a:bodyPr anchor="t" anchorCtr="0"/>
          <a:lstStyle/>
          <a:p>
            <a:pPr algn="l"/>
            <a:r>
              <a:rPr lang="en-US" sz="2000" b="1" dirty="0" smtClean="0"/>
              <a:t>Agenda</a:t>
            </a:r>
            <a:endParaRPr lang="en-SG" sz="2000" b="1" dirty="0"/>
          </a:p>
        </p:txBody>
      </p:sp>
      <p:graphicFrame>
        <p:nvGraphicFramePr>
          <p:cNvPr id="7" name="Table 6"/>
          <p:cNvGraphicFramePr>
            <a:graphicFrameLocks noGrp="1"/>
          </p:cNvGraphicFramePr>
          <p:nvPr/>
        </p:nvGraphicFramePr>
        <p:xfrm>
          <a:off x="704853" y="1247986"/>
          <a:ext cx="8931276" cy="2941920"/>
        </p:xfrm>
        <a:graphic>
          <a:graphicData uri="http://schemas.openxmlformats.org/drawingml/2006/table">
            <a:tbl>
              <a:tblPr firstRow="1" bandRow="1">
                <a:tableStyleId>{5C22544A-7EE6-4342-B048-85BDC9FD1C3A}</a:tableStyleId>
              </a:tblPr>
              <a:tblGrid>
                <a:gridCol w="514351"/>
                <a:gridCol w="8416925"/>
              </a:tblGrid>
              <a:tr h="352319">
                <a:tc>
                  <a:txBody>
                    <a:bodyPr/>
                    <a:lstStyle/>
                    <a:p>
                      <a:r>
                        <a:rPr lang="en-US" sz="1800" b="1" dirty="0" smtClean="0">
                          <a:solidFill>
                            <a:schemeClr val="bg1"/>
                          </a:solidFill>
                        </a:rPr>
                        <a:t>1</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800" b="1" dirty="0" smtClean="0">
                          <a:solidFill>
                            <a:schemeClr val="bg1"/>
                          </a:solidFill>
                        </a:rPr>
                        <a:t>About the Stock Pitch Competition</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352319">
                <a:tc>
                  <a:txBody>
                    <a:bodyPr/>
                    <a:lstStyle/>
                    <a:p>
                      <a:r>
                        <a:rPr lang="en-US" sz="1800" b="0" dirty="0" smtClean="0">
                          <a:solidFill>
                            <a:schemeClr val="tx1"/>
                          </a:solidFill>
                        </a:rPr>
                        <a:t>2</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Student</a:t>
                      </a:r>
                      <a:r>
                        <a:rPr lang="en-US" sz="1800" b="0" baseline="0" dirty="0" smtClean="0">
                          <a:solidFill>
                            <a:schemeClr val="tx1"/>
                          </a:solidFill>
                        </a:rPr>
                        <a:t> Investment Fund update</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US" sz="1800" b="0" dirty="0" smtClean="0">
                          <a:solidFill>
                            <a:schemeClr val="tx1"/>
                          </a:solidFill>
                        </a:rPr>
                        <a:t>3</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Competition’s Judges</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US" sz="1800" b="0" dirty="0" smtClean="0">
                          <a:solidFill>
                            <a:schemeClr val="tx1"/>
                          </a:solidFill>
                        </a:rPr>
                        <a:t>4</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Stock</a:t>
                      </a:r>
                      <a:r>
                        <a:rPr lang="en-US" sz="1800" b="0" baseline="0" dirty="0" smtClean="0">
                          <a:solidFill>
                            <a:schemeClr val="tx1"/>
                          </a:solidFill>
                        </a:rPr>
                        <a:t> Pitch Finalists</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0" dirty="0" smtClean="0">
                          <a:solidFill>
                            <a:schemeClr val="tx1"/>
                          </a:solidFill>
                        </a:rPr>
                        <a:t>5</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Student Presentations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0" dirty="0" smtClean="0">
                          <a:solidFill>
                            <a:schemeClr val="tx1"/>
                          </a:solidFill>
                        </a:rPr>
                        <a:t>6</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Judges’</a:t>
                      </a:r>
                      <a:r>
                        <a:rPr lang="en-US" sz="1800" b="0" baseline="0" dirty="0" smtClean="0">
                          <a:solidFill>
                            <a:schemeClr val="tx1"/>
                          </a:solidFill>
                        </a:rPr>
                        <a:t> final decision</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Picture 4" descr="IMC logo"/>
          <p:cNvPicPr>
            <a:picLocks noChangeAspect="1" noChangeArrowheads="1"/>
          </p:cNvPicPr>
          <p:nvPr/>
        </p:nvPicPr>
        <p:blipFill>
          <a:blip r:embed="rId3" cstate="print"/>
          <a:srcRect/>
          <a:stretch>
            <a:fillRect/>
          </a:stretch>
        </p:blipFill>
        <p:spPr bwMode="auto">
          <a:xfrm>
            <a:off x="8788401" y="5588008"/>
            <a:ext cx="863600" cy="863600"/>
          </a:xfrm>
          <a:prstGeom prst="rect">
            <a:avLst/>
          </a:prstGeom>
          <a:noFill/>
          <a:ln w="9525">
            <a:noFill/>
            <a:miter lim="800000"/>
            <a:headEnd/>
            <a:tailEnd/>
          </a:ln>
        </p:spPr>
      </p:pic>
      <p:sp>
        <p:nvSpPr>
          <p:cNvPr id="5" name="4 CuadroTexto"/>
          <p:cNvSpPr txBox="1"/>
          <p:nvPr/>
        </p:nvSpPr>
        <p:spPr>
          <a:xfrm>
            <a:off x="0" y="6480633"/>
            <a:ext cx="9906000" cy="377371"/>
          </a:xfrm>
          <a:prstGeom prst="rect">
            <a:avLst/>
          </a:prstGeom>
          <a:solidFill>
            <a:srgbClr val="163B84"/>
          </a:solidFill>
        </p:spPr>
        <p:txBody>
          <a:bodyPr wrap="square" rtlCol="0">
            <a:noAutofit/>
          </a:bodyPr>
          <a:lstStyle/>
          <a:p>
            <a:r>
              <a:rPr lang="es-ES" sz="1600" u="none" dirty="0" err="1" smtClean="0">
                <a:solidFill>
                  <a:schemeClr val="bg1"/>
                </a:solidFill>
              </a:rPr>
              <a:t>Autumn</a:t>
            </a:r>
            <a:r>
              <a:rPr lang="es-ES" sz="1600" u="none" dirty="0" smtClean="0">
                <a:solidFill>
                  <a:schemeClr val="bg1"/>
                </a:solidFill>
              </a:rPr>
              <a:t> 2011 Stock Pitch </a:t>
            </a:r>
            <a:r>
              <a:rPr lang="es-ES" sz="1600" u="none" dirty="0" err="1" smtClean="0">
                <a:solidFill>
                  <a:schemeClr val="bg1"/>
                </a:solidFill>
              </a:rPr>
              <a:t>Competition</a:t>
            </a:r>
            <a:endParaRPr lang="en-US" sz="1600" u="none" dirty="0" err="1" smtClean="0">
              <a:solidFill>
                <a:schemeClr val="bg1"/>
              </a:solidFill>
            </a:endParaRPr>
          </a:p>
        </p:txBody>
      </p:sp>
      <p:sp>
        <p:nvSpPr>
          <p:cNvPr id="8" name="7 CuadroTexto"/>
          <p:cNvSpPr txBox="1"/>
          <p:nvPr/>
        </p:nvSpPr>
        <p:spPr>
          <a:xfrm>
            <a:off x="0" y="6480633"/>
            <a:ext cx="9906000" cy="377371"/>
          </a:xfrm>
          <a:prstGeom prst="rect">
            <a:avLst/>
          </a:prstGeom>
          <a:solidFill>
            <a:srgbClr val="163B84"/>
          </a:solidFill>
        </p:spPr>
        <p:txBody>
          <a:bodyPr wrap="square" rtlCol="0">
            <a:noAutofit/>
          </a:bodyPr>
          <a:lstStyle/>
          <a:p>
            <a:r>
              <a:rPr lang="es-ES" sz="1600" u="none" dirty="0" smtClean="0">
                <a:solidFill>
                  <a:schemeClr val="bg1"/>
                </a:solidFill>
              </a:rPr>
              <a:t>Spring 2012 Stock Pitch </a:t>
            </a:r>
            <a:r>
              <a:rPr lang="es-ES" sz="1600" u="none" dirty="0" err="1" smtClean="0">
                <a:solidFill>
                  <a:schemeClr val="bg1"/>
                </a:solidFill>
              </a:rPr>
              <a:t>Competition</a:t>
            </a:r>
            <a:endParaRPr lang="en-US" sz="1600" u="none" dirty="0" err="1" smtClean="0">
              <a:solidFill>
                <a:schemeClr val="bg1"/>
              </a:solidFill>
            </a:endParaRPr>
          </a:p>
        </p:txBody>
      </p:sp>
      <p:sp>
        <p:nvSpPr>
          <p:cNvPr id="9" name="8 CuadroTexto"/>
          <p:cNvSpPr txBox="1"/>
          <p:nvPr/>
        </p:nvSpPr>
        <p:spPr>
          <a:xfrm>
            <a:off x="23778" y="6500838"/>
            <a:ext cx="9906000" cy="377371"/>
          </a:xfrm>
          <a:prstGeom prst="rect">
            <a:avLst/>
          </a:prstGeom>
          <a:solidFill>
            <a:srgbClr val="163B84"/>
          </a:solidFill>
        </p:spPr>
        <p:txBody>
          <a:bodyPr wrap="square" rtlCol="0">
            <a:noAutofit/>
          </a:bodyPr>
          <a:lstStyle/>
          <a:p>
            <a:r>
              <a:rPr lang="es-ES" sz="1600" u="none" dirty="0" smtClean="0">
                <a:solidFill>
                  <a:schemeClr val="bg1"/>
                </a:solidFill>
              </a:rPr>
              <a:t>Spring 2012 Stock Pitch </a:t>
            </a:r>
            <a:r>
              <a:rPr lang="es-ES" sz="1600" u="none" dirty="0" err="1" smtClean="0">
                <a:solidFill>
                  <a:schemeClr val="bg1"/>
                </a:solidFill>
              </a:rPr>
              <a:t>Competition</a:t>
            </a:r>
            <a:endParaRPr lang="en-US" sz="1600" u="none" dirty="0" err="1" smtClean="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2">
                    <a:lumMod val="75000"/>
                  </a:schemeClr>
                </a:solidFill>
              </a:rPr>
              <a:t>Financial Assesment</a:t>
            </a:r>
            <a:endParaRPr lang="en-US" dirty="0">
              <a:solidFill>
                <a:schemeClr val="tx2">
                  <a:lumMod val="75000"/>
                </a:schemeClr>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8972" y="1340768"/>
            <a:ext cx="6088063" cy="5343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1181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2">
                    <a:lumMod val="75000"/>
                  </a:schemeClr>
                </a:solidFill>
              </a:rPr>
              <a:t>Peers</a:t>
            </a:r>
            <a:endParaRPr lang="en-US" dirty="0">
              <a:solidFill>
                <a:schemeClr val="tx2">
                  <a:lumMod val="75000"/>
                </a:schemeClr>
              </a:solidFill>
            </a:endParaRPr>
          </a:p>
        </p:txBody>
      </p:sp>
      <p:sp>
        <p:nvSpPr>
          <p:cNvPr id="4" name="TextBox 3"/>
          <p:cNvSpPr txBox="1"/>
          <p:nvPr/>
        </p:nvSpPr>
        <p:spPr>
          <a:xfrm>
            <a:off x="7734812" y="6525344"/>
            <a:ext cx="1972265" cy="369332"/>
          </a:xfrm>
          <a:prstGeom prst="rect">
            <a:avLst/>
          </a:prstGeom>
          <a:noFill/>
        </p:spPr>
        <p:txBody>
          <a:bodyPr wrap="none" rtlCol="0">
            <a:spAutoFit/>
          </a:bodyPr>
          <a:lstStyle/>
          <a:p>
            <a:pPr fontAlgn="auto">
              <a:spcBef>
                <a:spcPts val="0"/>
              </a:spcBef>
              <a:spcAft>
                <a:spcPts val="0"/>
              </a:spcAft>
            </a:pPr>
            <a:r>
              <a:rPr lang="pt-BR" u="none" dirty="0" smtClean="0">
                <a:solidFill>
                  <a:prstClr val="black"/>
                </a:solidFill>
                <a:latin typeface="Calibri"/>
              </a:rPr>
              <a:t>Source: Bloomberg</a:t>
            </a:r>
            <a:endParaRPr lang="en-US" u="none" dirty="0">
              <a:solidFill>
                <a:prstClr val="black"/>
              </a:solidFill>
              <a:latin typeface="Calibri"/>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8544" y="2060848"/>
            <a:ext cx="8330337"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5543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solidFill>
                  <a:schemeClr val="tx2">
                    <a:lumMod val="75000"/>
                  </a:schemeClr>
                </a:solidFill>
              </a:rPr>
              <a:t>Risk and mitigations</a:t>
            </a:r>
            <a:endParaRPr lang="en-US" dirty="0">
              <a:solidFill>
                <a:schemeClr val="tx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28489589"/>
              </p:ext>
            </p:extLst>
          </p:nvPr>
        </p:nvGraphicFramePr>
        <p:xfrm>
          <a:off x="495300" y="1600205"/>
          <a:ext cx="8915400" cy="4028439"/>
        </p:xfrm>
        <a:graphic>
          <a:graphicData uri="http://schemas.openxmlformats.org/drawingml/2006/table">
            <a:tbl>
              <a:tblPr firstRow="1" bandRow="1">
                <a:tableStyleId>{5C22544A-7EE6-4342-B048-85BDC9FD1C3A}</a:tableStyleId>
              </a:tblPr>
              <a:tblGrid>
                <a:gridCol w="4457700"/>
                <a:gridCol w="4457700"/>
              </a:tblGrid>
              <a:tr h="370840">
                <a:tc>
                  <a:txBody>
                    <a:bodyPr/>
                    <a:lstStyle/>
                    <a:p>
                      <a:r>
                        <a:rPr lang="pt-BR" dirty="0" smtClean="0"/>
                        <a:t>Risk</a:t>
                      </a:r>
                      <a:endParaRPr lang="en-US" dirty="0"/>
                    </a:p>
                  </a:txBody>
                  <a:tcPr marL="99060" marR="99060"/>
                </a:tc>
                <a:tc>
                  <a:txBody>
                    <a:bodyPr/>
                    <a:lstStyle/>
                    <a:p>
                      <a:r>
                        <a:rPr lang="pt-BR" dirty="0" smtClean="0"/>
                        <a:t>Mitigation</a:t>
                      </a:r>
                      <a:endParaRPr lang="en-US" dirty="0"/>
                    </a:p>
                  </a:txBody>
                  <a:tcPr marL="99060" marR="99060"/>
                </a:tc>
              </a:tr>
              <a:tr h="370840">
                <a:tc>
                  <a:txBody>
                    <a:bodyPr/>
                    <a:lstStyle/>
                    <a:p>
                      <a:r>
                        <a:rPr lang="en-US" dirty="0" smtClean="0"/>
                        <a:t>Large net cash position (~25% of market cap) could prompt the company to invest poorly </a:t>
                      </a:r>
                    </a:p>
                    <a:p>
                      <a:r>
                        <a:rPr lang="pt-BR" dirty="0" smtClean="0"/>
                        <a:t>Dell recently created a new software</a:t>
                      </a:r>
                      <a:r>
                        <a:rPr lang="pt-BR" baseline="0" dirty="0" smtClean="0"/>
                        <a:t> group, which can be seen as a sign for M&amp;A activity</a:t>
                      </a:r>
                      <a:endParaRPr lang="en-US" dirty="0"/>
                    </a:p>
                  </a:txBody>
                  <a:tcPr marL="99060" marR="99060"/>
                </a:tc>
                <a:tc>
                  <a:txBody>
                    <a:bodyPr/>
                    <a:lstStyle/>
                    <a:p>
                      <a:r>
                        <a:rPr lang="pt-BR" dirty="0" smtClean="0"/>
                        <a:t>Part of the cash is held at overseas subsidiaries which limits the company’s hability to misuse it</a:t>
                      </a:r>
                    </a:p>
                    <a:p>
                      <a:r>
                        <a:rPr lang="pt-BR" dirty="0" smtClean="0"/>
                        <a:t>Company has been engaging in share buybacks (target for 2012 is ~700</a:t>
                      </a:r>
                      <a:r>
                        <a:rPr lang="pt-BR" baseline="0" dirty="0" smtClean="0"/>
                        <a:t> mio)</a:t>
                      </a:r>
                      <a:endParaRPr lang="en-US" dirty="0"/>
                    </a:p>
                  </a:txBody>
                  <a:tcPr marL="99060" marR="9906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 tax laws affect the companies’ ability to repatriate excess cash</a:t>
                      </a:r>
                      <a:endParaRPr lang="en-US" dirty="0"/>
                    </a:p>
                  </a:txBody>
                  <a:tcPr marL="99060" marR="99060"/>
                </a:tc>
                <a:tc>
                  <a:txBody>
                    <a:bodyPr/>
                    <a:lstStyle/>
                    <a:p>
                      <a:r>
                        <a:rPr lang="pt-BR" dirty="0" smtClean="0"/>
                        <a:t>Current economic scenario is</a:t>
                      </a:r>
                      <a:r>
                        <a:rPr lang="pt-BR" baseline="0" dirty="0" smtClean="0"/>
                        <a:t> pushing companies to lobby US congress to repatriate the cash</a:t>
                      </a:r>
                      <a:endParaRPr lang="en-US" dirty="0"/>
                    </a:p>
                  </a:txBody>
                  <a:tcPr marL="99060" marR="99060"/>
                </a:tc>
              </a:tr>
              <a:tr h="370840">
                <a:tc>
                  <a:txBody>
                    <a:bodyPr/>
                    <a:lstStyle/>
                    <a:p>
                      <a:r>
                        <a:rPr lang="en-US" dirty="0" smtClean="0"/>
                        <a:t>Technological innovations could jeopardize the company’s business</a:t>
                      </a:r>
                      <a:endParaRPr lang="en-US" dirty="0"/>
                    </a:p>
                  </a:txBody>
                  <a:tcPr marL="99060" marR="99060"/>
                </a:tc>
                <a:tc>
                  <a:txBody>
                    <a:bodyPr/>
                    <a:lstStyle/>
                    <a:p>
                      <a:r>
                        <a:rPr lang="pt-BR" dirty="0" smtClean="0"/>
                        <a:t>The PC market is more mature and less volatile</a:t>
                      </a:r>
                      <a:r>
                        <a:rPr lang="pt-BR" baseline="0" dirty="0" smtClean="0"/>
                        <a:t> then other tech segments </a:t>
                      </a:r>
                      <a:endParaRPr lang="en-US" dirty="0"/>
                    </a:p>
                  </a:txBody>
                  <a:tcPr marL="99060" marR="99060"/>
                </a:tc>
              </a:tr>
              <a:tr h="370840">
                <a:tc>
                  <a:txBody>
                    <a:bodyPr/>
                    <a:lstStyle/>
                    <a:p>
                      <a:r>
                        <a:rPr lang="en-US" dirty="0" smtClean="0"/>
                        <a:t>Weak economic environment could promote greater competition in the market</a:t>
                      </a:r>
                      <a:endParaRPr lang="en-US" dirty="0"/>
                    </a:p>
                  </a:txBody>
                  <a:tcPr marL="99060" marR="99060"/>
                </a:tc>
                <a:tc>
                  <a:txBody>
                    <a:bodyPr/>
                    <a:lstStyle/>
                    <a:p>
                      <a:r>
                        <a:rPr lang="pt-BR" dirty="0" smtClean="0"/>
                        <a:t>The concentration of the industry should enable players</a:t>
                      </a:r>
                      <a:r>
                        <a:rPr lang="pt-BR" baseline="0" dirty="0" smtClean="0"/>
                        <a:t> to maintain profitability</a:t>
                      </a:r>
                      <a:endParaRPr lang="en-US" dirty="0"/>
                    </a:p>
                  </a:txBody>
                  <a:tcPr marL="99060" marR="99060"/>
                </a:tc>
              </a:tr>
            </a:tbl>
          </a:graphicData>
        </a:graphic>
      </p:graphicFrame>
    </p:spTree>
    <p:extLst>
      <p:ext uri="{BB962C8B-B14F-4D97-AF65-F5344CB8AC3E}">
        <p14:creationId xmlns:p14="http://schemas.microsoft.com/office/powerpoint/2010/main" xmlns="" val="4035590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Appendix</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803069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2524830559"/>
              </p:ext>
            </p:extLst>
          </p:nvPr>
        </p:nvGraphicFramePr>
        <p:xfrm>
          <a:off x="818543" y="620688"/>
          <a:ext cx="8112901"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734812" y="6525344"/>
            <a:ext cx="1972265" cy="369332"/>
          </a:xfrm>
          <a:prstGeom prst="rect">
            <a:avLst/>
          </a:prstGeom>
          <a:noFill/>
        </p:spPr>
        <p:txBody>
          <a:bodyPr wrap="none" rtlCol="0">
            <a:spAutoFit/>
          </a:bodyPr>
          <a:lstStyle/>
          <a:p>
            <a:pPr fontAlgn="auto">
              <a:spcBef>
                <a:spcPts val="0"/>
              </a:spcBef>
              <a:spcAft>
                <a:spcPts val="0"/>
              </a:spcAft>
            </a:pPr>
            <a:r>
              <a:rPr lang="pt-BR" u="none" dirty="0" smtClean="0">
                <a:solidFill>
                  <a:prstClr val="black"/>
                </a:solidFill>
                <a:latin typeface="Calibri"/>
              </a:rPr>
              <a:t>Source: Bloomberg</a:t>
            </a:r>
            <a:endParaRPr lang="en-US" u="none" dirty="0">
              <a:solidFill>
                <a:prstClr val="black"/>
              </a:solidFill>
              <a:latin typeface="Calibri"/>
            </a:endParaRPr>
          </a:p>
        </p:txBody>
      </p:sp>
    </p:spTree>
    <p:extLst>
      <p:ext uri="{BB962C8B-B14F-4D97-AF65-F5344CB8AC3E}">
        <p14:creationId xmlns:p14="http://schemas.microsoft.com/office/powerpoint/2010/main" xmlns="" val="1438131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71478" y="3629025"/>
            <a:ext cx="9209485" cy="1752600"/>
          </a:xfrm>
        </p:spPr>
        <p:txBody>
          <a:bodyPr/>
          <a:lstStyle/>
          <a:p>
            <a:pPr eaLnBrk="1" hangingPunct="1"/>
            <a:r>
              <a:rPr lang="en-US" b="1" u="sng">
                <a:latin typeface="Arial" charset="0"/>
              </a:rPr>
              <a:t>IMC Stock Pitch Competition</a:t>
            </a:r>
          </a:p>
          <a:p>
            <a:pPr eaLnBrk="1" hangingPunct="1"/>
            <a:r>
              <a:rPr lang="en-US" b="1">
                <a:latin typeface="Arial" charset="0"/>
              </a:rPr>
              <a:t>Lifestyle International Holdings Ltd</a:t>
            </a:r>
          </a:p>
          <a:p>
            <a:pPr eaLnBrk="1" hangingPunct="1"/>
            <a:endParaRPr lang="en-US" sz="1600" b="1">
              <a:latin typeface="Arial" charset="0"/>
            </a:endParaRPr>
          </a:p>
          <a:p>
            <a:pPr eaLnBrk="1" hangingPunct="1"/>
            <a:endParaRPr lang="en-US" sz="1600" b="1">
              <a:latin typeface="Arial" charset="0"/>
            </a:endParaRPr>
          </a:p>
          <a:p>
            <a:pPr eaLnBrk="1" hangingPunct="1"/>
            <a:r>
              <a:rPr lang="en-US" sz="2000" b="1">
                <a:latin typeface="Arial" charset="0"/>
              </a:rPr>
              <a:t>Samuel Kim (MBA2012)</a:t>
            </a:r>
          </a:p>
          <a:p>
            <a:pPr eaLnBrk="1" hangingPunct="1"/>
            <a:r>
              <a:rPr lang="en-US" sz="2000">
                <a:latin typeface="Arial" charset="0"/>
              </a:rPr>
              <a:t>23 February 2012</a:t>
            </a:r>
          </a:p>
        </p:txBody>
      </p:sp>
    </p:spTree>
    <p:extLst>
      <p:ext uri="{BB962C8B-B14F-4D97-AF65-F5344CB8AC3E}">
        <p14:creationId xmlns:p14="http://schemas.microsoft.com/office/powerpoint/2010/main" xmlns="" val="249876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atin typeface="Arial" charset="0"/>
              </a:rPr>
              <a:t>Executive Summary </a:t>
            </a:r>
            <a:r>
              <a:rPr lang="en-GB">
                <a:latin typeface="Arial" charset="0"/>
              </a:rPr>
              <a:t>(HK$21, TP HK$26, Rating ‘Buy’)</a:t>
            </a:r>
            <a:r>
              <a:rPr lang="en-US">
                <a:latin typeface="Arial" charset="0"/>
              </a:rPr>
              <a:t/>
            </a:r>
            <a:br>
              <a:rPr lang="en-US">
                <a:latin typeface="Arial" charset="0"/>
              </a:rPr>
            </a:br>
            <a:r>
              <a:rPr lang="en-GB">
                <a:latin typeface="Arial" charset="0"/>
              </a:rPr>
              <a:t/>
            </a:r>
            <a:br>
              <a:rPr lang="en-GB">
                <a:latin typeface="Arial" charset="0"/>
              </a:rPr>
            </a:br>
            <a:endParaRPr lang="en-US">
              <a:latin typeface="Arial" charset="0"/>
            </a:endParaRPr>
          </a:p>
        </p:txBody>
      </p:sp>
      <p:sp>
        <p:nvSpPr>
          <p:cNvPr id="5123" name="Rectangle 4"/>
          <p:cNvSpPr>
            <a:spLocks noChangeArrowheads="1"/>
          </p:cNvSpPr>
          <p:nvPr/>
        </p:nvSpPr>
        <p:spPr bwMode="auto">
          <a:xfrm>
            <a:off x="651802" y="1000126"/>
            <a:ext cx="8944636" cy="5637213"/>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lstStyle/>
          <a:p>
            <a:pPr marL="742950" lvl="1" indent="-285750">
              <a:lnSpc>
                <a:spcPct val="115000"/>
              </a:lnSpc>
              <a:spcBef>
                <a:spcPct val="40000"/>
              </a:spcBef>
            </a:pPr>
            <a:r>
              <a:rPr lang="en-GB" sz="1400" b="1" smtClean="0">
                <a:solidFill>
                  <a:srgbClr val="000000"/>
                </a:solidFill>
                <a:latin typeface="Arial" charset="0"/>
                <a:ea typeface="ＭＳ Ｐゴシック" charset="0"/>
              </a:rPr>
              <a:t>My recommendation</a:t>
            </a:r>
          </a:p>
          <a:p>
            <a:pPr marL="742950" lvl="1" indent="-285750">
              <a:lnSpc>
                <a:spcPct val="115000"/>
              </a:lnSpc>
              <a:spcBef>
                <a:spcPct val="40000"/>
              </a:spcBef>
              <a:buFont typeface="Wingdings" charset="0"/>
              <a:buChar char="§"/>
            </a:pPr>
            <a:r>
              <a:rPr lang="en-GB" sz="1400" b="1" u="none" smtClean="0">
                <a:solidFill>
                  <a:srgbClr val="000000"/>
                </a:solidFill>
                <a:latin typeface="Arial" charset="0"/>
                <a:ea typeface="ＭＳ Ｐゴシック" charset="0"/>
              </a:rPr>
              <a:t>Buy: Lifestyle International Holdings Limited (HK$34.2 bn MC)</a:t>
            </a:r>
          </a:p>
          <a:p>
            <a:pPr marL="968375" lvl="2" indent="-222250">
              <a:lnSpc>
                <a:spcPct val="115000"/>
              </a:lnSpc>
              <a:spcBef>
                <a:spcPct val="40000"/>
              </a:spcBef>
              <a:buFont typeface="Wingdings" charset="0"/>
              <a:buChar char="Ø"/>
            </a:pPr>
            <a:r>
              <a:rPr lang="en-GB" sz="1400" u="none" smtClean="0">
                <a:solidFill>
                  <a:srgbClr val="000000"/>
                </a:solidFill>
                <a:latin typeface="Arial" charset="0"/>
                <a:ea typeface="ＭＳ Ｐゴシック" charset="0"/>
              </a:rPr>
              <a:t>TP: HK$26, 31% upside from current (including dividend yield) </a:t>
            </a:r>
          </a:p>
          <a:p>
            <a:pPr marL="968375" lvl="2" indent="-222250">
              <a:lnSpc>
                <a:spcPct val="115000"/>
              </a:lnSpc>
              <a:spcBef>
                <a:spcPct val="40000"/>
              </a:spcBef>
              <a:buFont typeface="Wingdings" charset="0"/>
              <a:buChar char="Ø"/>
            </a:pPr>
            <a:r>
              <a:rPr lang="en-GB" sz="1400" u="none" smtClean="0">
                <a:solidFill>
                  <a:srgbClr val="000000"/>
                </a:solidFill>
                <a:latin typeface="Arial" charset="0"/>
                <a:ea typeface="ＭＳ Ｐゴシック" charset="0"/>
              </a:rPr>
              <a:t>My target price is based on SOTP and DCF analysis, at an implied 2012E P/E multiple of 18x on my numbers which are 16% above consensus. </a:t>
            </a:r>
          </a:p>
          <a:p>
            <a:pPr marL="968375" lvl="2" indent="-222250">
              <a:lnSpc>
                <a:spcPct val="115000"/>
              </a:lnSpc>
              <a:spcBef>
                <a:spcPct val="40000"/>
              </a:spcBef>
              <a:buFont typeface="Wingdings" charset="0"/>
              <a:buChar char="Ø"/>
            </a:pPr>
            <a:r>
              <a:rPr lang="en-US" sz="1400" u="none" smtClean="0">
                <a:solidFill>
                  <a:srgbClr val="000000"/>
                </a:solidFill>
                <a:latin typeface="Arial" charset="0"/>
                <a:ea typeface="ＭＳ Ｐゴシック" charset="0"/>
              </a:rPr>
              <a:t>Currently trading in line with peers with similar ROE	</a:t>
            </a:r>
            <a:endParaRPr lang="en-GB" sz="1400"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r>
              <a:rPr lang="en-GB" sz="1400" b="1" smtClean="0">
                <a:solidFill>
                  <a:srgbClr val="000000"/>
                </a:solidFill>
                <a:latin typeface="Arial" charset="0"/>
                <a:ea typeface="ＭＳ Ｐゴシック" charset="0"/>
              </a:rPr>
              <a:t>In the short-term</a:t>
            </a:r>
            <a:r>
              <a:rPr lang="en-GB" sz="1400" b="1" u="none" smtClean="0">
                <a:solidFill>
                  <a:srgbClr val="000000"/>
                </a:solidFill>
                <a:latin typeface="Arial" charset="0"/>
                <a:ea typeface="ＭＳ Ｐゴシック" charset="0"/>
              </a:rPr>
              <a:t>, Lifestyle is a play on high-end consumption and rise in Chinese tourists’ spending in HK</a:t>
            </a:r>
          </a:p>
          <a:p>
            <a:pPr marL="285750" indent="-161925">
              <a:lnSpc>
                <a:spcPct val="115000"/>
              </a:lnSpc>
              <a:spcBef>
                <a:spcPct val="40000"/>
              </a:spcBef>
              <a:buFont typeface="Wingdings" charset="0"/>
              <a:buChar char="§"/>
            </a:pPr>
            <a:r>
              <a:rPr lang="en-GB" sz="1400" b="1" smtClean="0">
                <a:solidFill>
                  <a:srgbClr val="000000"/>
                </a:solidFill>
                <a:latin typeface="Arial" charset="0"/>
                <a:ea typeface="ＭＳ Ｐゴシック" charset="0"/>
              </a:rPr>
              <a:t>In the long-term</a:t>
            </a:r>
            <a:r>
              <a:rPr lang="en-GB" sz="1400" b="1" u="none" smtClean="0">
                <a:solidFill>
                  <a:srgbClr val="000000"/>
                </a:solidFill>
                <a:latin typeface="Arial" charset="0"/>
                <a:ea typeface="ＭＳ Ｐゴシック" charset="0"/>
              </a:rPr>
              <a:t>, Lifestyle’s growth will be driven by the emergence of department stores as one of the key retail formats in China and management’s ability to capture the upside. Appreciating value of owned store properties is an added bonus</a:t>
            </a:r>
          </a:p>
          <a:p>
            <a:pPr marL="285750" indent="-161925">
              <a:lnSpc>
                <a:spcPct val="115000"/>
              </a:lnSpc>
              <a:spcBef>
                <a:spcPct val="40000"/>
              </a:spcBef>
              <a:buFont typeface="Wingdings" charset="0"/>
              <a:buChar char="§"/>
            </a:pPr>
            <a:endParaRPr lang="en-US" sz="1400" b="1"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r>
              <a:rPr lang="en-US" sz="1400" b="1" u="none" smtClean="0">
                <a:solidFill>
                  <a:srgbClr val="000000"/>
                </a:solidFill>
                <a:latin typeface="Arial" charset="0"/>
                <a:ea typeface="ＭＳ Ｐゴシック" charset="0"/>
              </a:rPr>
              <a:t>I expect China will replicate the Korea/Japan story - consumption in department stores will enter the accelerated growth phase when China</a:t>
            </a:r>
            <a:r>
              <a:rPr lang="ja-JP" altLang="en-US" sz="1400" b="1" u="none" smtClean="0">
                <a:solidFill>
                  <a:srgbClr val="000000"/>
                </a:solidFill>
                <a:latin typeface="Arial" charset="0"/>
                <a:ea typeface="ＭＳ Ｐゴシック" charset="0"/>
              </a:rPr>
              <a:t>’</a:t>
            </a:r>
            <a:r>
              <a:rPr lang="en-US" sz="1400" b="1" u="none" smtClean="0">
                <a:solidFill>
                  <a:srgbClr val="000000"/>
                </a:solidFill>
                <a:latin typeface="Arial" charset="0"/>
                <a:ea typeface="ＭＳ Ｐゴシック" charset="0"/>
              </a:rPr>
              <a:t>s GDP per capita grows from US$10K to 20k (sales growth +10% CAGR over 10 years, market cap 5-10x)  </a:t>
            </a:r>
          </a:p>
          <a:p>
            <a:pPr marL="285750" indent="-161925">
              <a:lnSpc>
                <a:spcPct val="115000"/>
              </a:lnSpc>
              <a:spcBef>
                <a:spcPct val="40000"/>
              </a:spcBef>
              <a:buFont typeface="Wingdings" charset="0"/>
              <a:buChar char="§"/>
            </a:pPr>
            <a:endParaRPr lang="en-US" sz="1400" b="1"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r>
              <a:rPr lang="en-US" sz="1400" b="1" u="none" smtClean="0">
                <a:solidFill>
                  <a:srgbClr val="000000"/>
                </a:solidFill>
                <a:latin typeface="Arial" charset="0"/>
                <a:ea typeface="ＭＳ Ｐゴシック" charset="0"/>
              </a:rPr>
              <a:t>I believe the durability of growth potential and margin expansion are not fully reflected in the current valuation</a:t>
            </a:r>
          </a:p>
          <a:p>
            <a:pPr marL="742950" lvl="1" indent="-285750">
              <a:lnSpc>
                <a:spcPct val="115000"/>
              </a:lnSpc>
              <a:spcBef>
                <a:spcPct val="40000"/>
              </a:spcBef>
            </a:pPr>
            <a:endParaRPr lang="en-GB" sz="1400" b="1" smtClean="0">
              <a:solidFill>
                <a:srgbClr val="000000"/>
              </a:solidFill>
              <a:latin typeface="Arial" charset="0"/>
              <a:ea typeface="ＭＳ Ｐゴシック" charset="0"/>
            </a:endParaRPr>
          </a:p>
          <a:p>
            <a:pPr marL="968375" lvl="2" indent="-222250">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p:txBody>
      </p:sp>
      <p:sp>
        <p:nvSpPr>
          <p:cNvPr id="4100" name="Rectangle 9"/>
          <p:cNvSpPr>
            <a:spLocks noChangeArrowheads="1"/>
          </p:cNvSpPr>
          <p:nvPr/>
        </p:nvSpPr>
        <p:spPr bwMode="auto">
          <a:xfrm>
            <a:off x="9417579" y="6367464"/>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1600" u="none" smtClean="0">
                <a:solidFill>
                  <a:srgbClr val="000000"/>
                </a:solidFill>
                <a:latin typeface="Arial" charset="0"/>
                <a:ea typeface="ＭＳ Ｐゴシック" charset="0"/>
              </a:rPr>
              <a:t>1</a:t>
            </a:r>
            <a:endParaRPr lang="en-US" sz="1600" u="none" smtClean="0">
              <a:solidFill>
                <a:srgbClr val="000000"/>
              </a:solidFill>
              <a:latin typeface="Arial" charset="0"/>
              <a:ea typeface="ＭＳ Ｐゴシック" charset="0"/>
            </a:endParaRPr>
          </a:p>
        </p:txBody>
      </p:sp>
      <p:sp>
        <p:nvSpPr>
          <p:cNvPr id="11" name="Rectangle 4"/>
          <p:cNvSpPr>
            <a:spLocks noChangeArrowheads="1"/>
          </p:cNvSpPr>
          <p:nvPr/>
        </p:nvSpPr>
        <p:spPr bwMode="auto">
          <a:xfrm>
            <a:off x="878814" y="923925"/>
            <a:ext cx="8645392" cy="2201863"/>
          </a:xfrm>
          <a:prstGeom prst="rect">
            <a:avLst/>
          </a:prstGeom>
          <a:noFill/>
          <a:ln>
            <a:solidFill>
              <a:schemeClr val="tx1"/>
            </a:solidFill>
            <a:headEnd/>
            <a:tailEnd/>
          </a:ln>
        </p:spPr>
        <p:style>
          <a:lnRef idx="2">
            <a:schemeClr val="accent3"/>
          </a:lnRef>
          <a:fillRef idx="1">
            <a:schemeClr val="lt1"/>
          </a:fillRef>
          <a:effectRef idx="0">
            <a:schemeClr val="accent3"/>
          </a:effectRef>
          <a:fontRef idx="minor">
            <a:schemeClr val="dk1"/>
          </a:fontRef>
        </p:style>
        <p:txBody>
          <a:bodyPr/>
          <a:lstStyle/>
          <a:p>
            <a:pPr marL="285750" lvl="1" indent="-161925">
              <a:lnSpc>
                <a:spcPct val="115000"/>
              </a:lnSpc>
              <a:spcBef>
                <a:spcPct val="40000"/>
              </a:spcBef>
            </a:pPr>
            <a:endParaRPr lang="en-GB" sz="1400" b="1" u="none" smtClean="0">
              <a:solidFill>
                <a:srgbClr val="000000"/>
              </a:solidFill>
              <a:latin typeface="Arial" charset="0"/>
              <a:ea typeface="ＭＳ Ｐゴシック" charset="0"/>
            </a:endParaRPr>
          </a:p>
          <a:p>
            <a:pPr marL="285750" lvl="1" indent="-161925">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285750" lvl="1" indent="-161925">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736600" lvl="2" indent="-111125">
              <a:lnSpc>
                <a:spcPct val="115000"/>
              </a:lnSpc>
              <a:spcBef>
                <a:spcPct val="40000"/>
              </a:spcBef>
            </a:pPr>
            <a:endParaRPr lang="en-GB" sz="1400" u="none" smtClean="0">
              <a:solidFill>
                <a:srgbClr val="000000"/>
              </a:solidFill>
              <a:latin typeface="Arial" charset="0"/>
              <a:ea typeface="ＭＳ Ｐゴシック" charset="0"/>
            </a:endParaRPr>
          </a:p>
          <a:p>
            <a:pPr marL="736600" lvl="2" indent="-111125">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xmlns="" val="8939886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atin typeface="Arial" charset="0"/>
              </a:rPr>
              <a:t>Investment Rationale and Risks</a:t>
            </a:r>
            <a:br>
              <a:rPr lang="en-US">
                <a:latin typeface="Arial" charset="0"/>
              </a:rPr>
            </a:br>
            <a:r>
              <a:rPr lang="en-GB">
                <a:latin typeface="Arial" charset="0"/>
              </a:rPr>
              <a:t/>
            </a:r>
            <a:br>
              <a:rPr lang="en-GB">
                <a:latin typeface="Arial" charset="0"/>
              </a:rPr>
            </a:br>
            <a:endParaRPr lang="en-US">
              <a:latin typeface="Arial" charset="0"/>
            </a:endParaRPr>
          </a:p>
        </p:txBody>
      </p:sp>
      <p:sp>
        <p:nvSpPr>
          <p:cNvPr id="5123" name="Rectangle 4"/>
          <p:cNvSpPr>
            <a:spLocks noChangeArrowheads="1"/>
          </p:cNvSpPr>
          <p:nvPr/>
        </p:nvSpPr>
        <p:spPr bwMode="auto">
          <a:xfrm>
            <a:off x="309562" y="914400"/>
            <a:ext cx="9089100" cy="563880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lstStyle/>
          <a:p>
            <a:pPr marL="285750" indent="-161925">
              <a:lnSpc>
                <a:spcPct val="115000"/>
              </a:lnSpc>
              <a:spcBef>
                <a:spcPct val="40000"/>
              </a:spcBef>
              <a:buFont typeface="Wingdings" charset="0"/>
              <a:buChar char="§"/>
            </a:pPr>
            <a:r>
              <a:rPr lang="en-GB" sz="1400" b="1" smtClean="0">
                <a:solidFill>
                  <a:srgbClr val="000000"/>
                </a:solidFill>
                <a:latin typeface="Arial" charset="0"/>
                <a:ea typeface="ＭＳ Ｐゴシック" charset="0"/>
              </a:rPr>
              <a:t>Investment Rationale</a:t>
            </a:r>
          </a:p>
          <a:p>
            <a:pPr marL="285750" indent="-161925">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628650" lvl="1" indent="-228600">
              <a:lnSpc>
                <a:spcPct val="115000"/>
              </a:lnSpc>
              <a:spcBef>
                <a:spcPct val="40000"/>
              </a:spcBef>
              <a:buClr>
                <a:srgbClr val="0000FF"/>
              </a:buClr>
              <a:buFont typeface="Arial" charset="0"/>
              <a:buChar char="+"/>
            </a:pPr>
            <a:r>
              <a:rPr lang="en-GB" sz="1400" b="1" u="none" smtClean="0">
                <a:solidFill>
                  <a:srgbClr val="000000"/>
                </a:solidFill>
                <a:latin typeface="Arial" charset="0"/>
                <a:ea typeface="ＭＳ Ｐゴシック" charset="0"/>
              </a:rPr>
              <a:t>Rise in disposal income of China’s affluent middle/upper class will lead to a double digit growth in topline in the foreseeable future (~15% topline / ~20% EPS growth) </a:t>
            </a:r>
          </a:p>
          <a:p>
            <a:pPr marL="628650" lvl="1" indent="-228600">
              <a:lnSpc>
                <a:spcPct val="115000"/>
              </a:lnSpc>
              <a:spcBef>
                <a:spcPct val="40000"/>
              </a:spcBef>
              <a:buClr>
                <a:srgbClr val="0000FF"/>
              </a:buClr>
              <a:buFont typeface="Arial" charset="0"/>
              <a:buChar char="+"/>
            </a:pPr>
            <a:endParaRPr lang="en-GB" sz="1400" b="1" u="none" smtClean="0">
              <a:solidFill>
                <a:srgbClr val="000000"/>
              </a:solidFill>
              <a:latin typeface="Arial" charset="0"/>
              <a:ea typeface="ＭＳ Ｐゴシック" charset="0"/>
            </a:endParaRPr>
          </a:p>
          <a:p>
            <a:pPr marL="628650" lvl="1" indent="-228600">
              <a:lnSpc>
                <a:spcPct val="115000"/>
              </a:lnSpc>
              <a:spcBef>
                <a:spcPct val="40000"/>
              </a:spcBef>
              <a:buClr>
                <a:srgbClr val="0000FF"/>
              </a:buClr>
              <a:buFont typeface="Arial" charset="0"/>
              <a:buChar char="+"/>
            </a:pPr>
            <a:r>
              <a:rPr lang="en-GB" sz="1400" b="1" u="none" smtClean="0">
                <a:solidFill>
                  <a:srgbClr val="000000"/>
                </a:solidFill>
                <a:latin typeface="Arial" charset="0"/>
                <a:ea typeface="ＭＳ Ｐゴシック" charset="0"/>
              </a:rPr>
              <a:t>Strong franchise with sound retail management and consistent execution (Dominant market position in HK, negative working capital and sound capital allocation)  </a:t>
            </a:r>
          </a:p>
          <a:p>
            <a:pPr marL="628650" lvl="1" indent="-228600">
              <a:lnSpc>
                <a:spcPct val="115000"/>
              </a:lnSpc>
              <a:spcBef>
                <a:spcPct val="40000"/>
              </a:spcBef>
              <a:buClr>
                <a:srgbClr val="0000FF"/>
              </a:buClr>
              <a:buFont typeface="Arial" charset="0"/>
              <a:buChar char="+"/>
            </a:pPr>
            <a:endParaRPr lang="en-GB" sz="1400" b="1" u="none" smtClean="0">
              <a:solidFill>
                <a:srgbClr val="000000"/>
              </a:solidFill>
              <a:latin typeface="Arial" charset="0"/>
              <a:ea typeface="ＭＳ Ｐゴシック" charset="0"/>
            </a:endParaRPr>
          </a:p>
          <a:p>
            <a:pPr marL="628650" lvl="1" indent="-228600">
              <a:lnSpc>
                <a:spcPct val="115000"/>
              </a:lnSpc>
              <a:spcBef>
                <a:spcPct val="40000"/>
              </a:spcBef>
              <a:buClr>
                <a:srgbClr val="0000FF"/>
              </a:buClr>
              <a:buFont typeface="Arial" charset="0"/>
              <a:buChar char="+"/>
            </a:pPr>
            <a:r>
              <a:rPr lang="en-GB" sz="1400" b="1" u="none" smtClean="0">
                <a:solidFill>
                  <a:srgbClr val="000000"/>
                </a:solidFill>
                <a:latin typeface="Arial" charset="0"/>
                <a:ea typeface="ＭＳ Ｐゴシック" charset="0"/>
              </a:rPr>
              <a:t>Operating leverage from asset-heavy model will lead to continued margin expansion (operating margin trending up towards 18-19%)</a:t>
            </a:r>
          </a:p>
          <a:p>
            <a:pPr marL="628650" lvl="1" indent="-228600">
              <a:lnSpc>
                <a:spcPct val="115000"/>
              </a:lnSpc>
              <a:spcBef>
                <a:spcPct val="40000"/>
              </a:spcBef>
              <a:buClr>
                <a:srgbClr val="0000FF"/>
              </a:buClr>
              <a:buFont typeface="Arial" charset="0"/>
              <a:buChar char="+"/>
            </a:pPr>
            <a:endParaRPr lang="en-GB" sz="1400" u="none" smtClean="0">
              <a:solidFill>
                <a:srgbClr val="000000"/>
              </a:solidFill>
              <a:latin typeface="Arial" charset="0"/>
              <a:ea typeface="ＭＳ Ｐゴシック" charset="0"/>
            </a:endParaRPr>
          </a:p>
          <a:p>
            <a:pPr marL="628650" lvl="1" indent="-228600">
              <a:lnSpc>
                <a:spcPct val="115000"/>
              </a:lnSpc>
              <a:spcBef>
                <a:spcPct val="40000"/>
              </a:spcBef>
              <a:buClr>
                <a:srgbClr val="0000FF"/>
              </a:buClr>
              <a:buFont typeface="Arial" charset="0"/>
              <a:buChar char="+"/>
            </a:pPr>
            <a:r>
              <a:rPr lang="en-GB" sz="1400" b="1" u="none" smtClean="0">
                <a:solidFill>
                  <a:srgbClr val="000000"/>
                </a:solidFill>
                <a:latin typeface="Arial" charset="0"/>
                <a:ea typeface="ＭＳ Ｐゴシック" charset="0"/>
              </a:rPr>
              <a:t>Stable, prudent expansion strategy with greater reliance on organic growth (strong balance sheet / smaller margin dilution from expansion compare to peers)</a:t>
            </a:r>
          </a:p>
          <a:p>
            <a:pPr marL="628650" lvl="1" indent="-228600">
              <a:lnSpc>
                <a:spcPct val="115000"/>
              </a:lnSpc>
              <a:spcBef>
                <a:spcPct val="40000"/>
              </a:spcBef>
              <a:buClr>
                <a:srgbClr val="0000FF"/>
              </a:buClr>
            </a:pPr>
            <a:endParaRPr lang="en-GB" sz="1400" b="1" u="none" smtClean="0">
              <a:solidFill>
                <a:srgbClr val="000000"/>
              </a:solidFill>
              <a:latin typeface="Arial" charset="0"/>
              <a:ea typeface="ＭＳ Ｐゴシック" charset="0"/>
            </a:endParaRPr>
          </a:p>
          <a:p>
            <a:pPr marL="628650" lvl="1" indent="-228600">
              <a:lnSpc>
                <a:spcPct val="115000"/>
              </a:lnSpc>
              <a:spcBef>
                <a:spcPct val="40000"/>
              </a:spcBef>
              <a:buClr>
                <a:srgbClr val="0000FF"/>
              </a:buClr>
            </a:pPr>
            <a:endParaRPr lang="en-GB" sz="1400" u="none" smtClean="0">
              <a:solidFill>
                <a:srgbClr val="000000"/>
              </a:solidFill>
              <a:latin typeface="Arial" charset="0"/>
              <a:ea typeface="ＭＳ Ｐゴシック" charset="0"/>
            </a:endParaRPr>
          </a:p>
        </p:txBody>
      </p:sp>
      <p:sp>
        <p:nvSpPr>
          <p:cNvPr id="5124" name="Rectangle 9"/>
          <p:cNvSpPr>
            <a:spLocks noChangeArrowheads="1"/>
          </p:cNvSpPr>
          <p:nvPr/>
        </p:nvSpPr>
        <p:spPr bwMode="auto">
          <a:xfrm>
            <a:off x="9417579" y="6367464"/>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1600" u="none" smtClean="0">
                <a:solidFill>
                  <a:srgbClr val="000000"/>
                </a:solidFill>
                <a:latin typeface="Arial" charset="0"/>
                <a:ea typeface="ＭＳ Ｐゴシック" charset="0"/>
              </a:rPr>
              <a:t>2</a:t>
            </a:r>
            <a:endParaRPr lang="en-US" sz="1600" u="none"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xmlns="" val="26489621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atin typeface="Arial" charset="0"/>
              </a:rPr>
              <a:t>Investment Risks / Concerns</a:t>
            </a:r>
            <a:br>
              <a:rPr lang="en-US">
                <a:latin typeface="Arial" charset="0"/>
              </a:rPr>
            </a:br>
            <a:r>
              <a:rPr lang="en-GB">
                <a:latin typeface="Arial" charset="0"/>
              </a:rPr>
              <a:t/>
            </a:r>
            <a:br>
              <a:rPr lang="en-GB">
                <a:latin typeface="Arial" charset="0"/>
              </a:rPr>
            </a:br>
            <a:endParaRPr lang="en-US">
              <a:latin typeface="Arial" charset="0"/>
            </a:endParaRPr>
          </a:p>
        </p:txBody>
      </p:sp>
      <p:sp>
        <p:nvSpPr>
          <p:cNvPr id="5123" name="Rectangle 4"/>
          <p:cNvSpPr>
            <a:spLocks noChangeArrowheads="1"/>
          </p:cNvSpPr>
          <p:nvPr/>
        </p:nvSpPr>
        <p:spPr bwMode="auto">
          <a:xfrm>
            <a:off x="309562" y="914400"/>
            <a:ext cx="9089100" cy="563880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lstStyle/>
          <a:p>
            <a:pPr marL="285750" indent="-161925">
              <a:lnSpc>
                <a:spcPct val="115000"/>
              </a:lnSpc>
              <a:spcBef>
                <a:spcPct val="40000"/>
              </a:spcBef>
              <a:buFont typeface="Wingdings" charset="0"/>
              <a:buChar char="§"/>
            </a:pPr>
            <a:r>
              <a:rPr lang="en-GB" sz="1400" b="1" smtClean="0">
                <a:solidFill>
                  <a:srgbClr val="000000"/>
                </a:solidFill>
                <a:latin typeface="Arial" charset="0"/>
                <a:ea typeface="ＭＳ Ｐゴシック" charset="0"/>
              </a:rPr>
              <a:t>Investment Risks</a:t>
            </a:r>
          </a:p>
          <a:p>
            <a:pPr marL="285750" indent="-161925">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628650" lvl="1" indent="-228600">
              <a:lnSpc>
                <a:spcPct val="115000"/>
              </a:lnSpc>
              <a:spcBef>
                <a:spcPct val="40000"/>
              </a:spcBef>
              <a:buClr>
                <a:srgbClr val="FF0000"/>
              </a:buClr>
              <a:buFont typeface="Symbol" charset="0"/>
              <a:buChar char="-"/>
            </a:pPr>
            <a:r>
              <a:rPr lang="en-GB" sz="1400" b="1" u="none" smtClean="0">
                <a:solidFill>
                  <a:srgbClr val="000000"/>
                </a:solidFill>
                <a:latin typeface="Arial" charset="0"/>
                <a:ea typeface="ＭＳ Ｐゴシック" charset="0"/>
              </a:rPr>
              <a:t>Susceptibility to deterioration in HK retail environment</a:t>
            </a:r>
          </a:p>
          <a:p>
            <a:pPr marL="1143000" lvl="2" indent="-285750">
              <a:lnSpc>
                <a:spcPct val="115000"/>
              </a:lnSpc>
              <a:spcBef>
                <a:spcPct val="40000"/>
              </a:spcBef>
              <a:buClr>
                <a:srgbClr val="0000FF"/>
              </a:buClr>
              <a:buFont typeface="Wingdings" charset="0"/>
              <a:buChar char="Ø"/>
            </a:pPr>
            <a:r>
              <a:rPr lang="en-GB" sz="1400" i="1" u="none" smtClean="0">
                <a:solidFill>
                  <a:srgbClr val="000000"/>
                </a:solidFill>
                <a:latin typeface="Arial" charset="0"/>
                <a:ea typeface="ＭＳ Ｐゴシック" charset="0"/>
              </a:rPr>
              <a:t>Risk Mitigant – I expect HK will continue to attract Chinese tourists due to its concentrated and high-end retail environment with considerable price difference to mainland (~30%)</a:t>
            </a:r>
          </a:p>
          <a:p>
            <a:pPr marL="628650" lvl="1" indent="-228600">
              <a:lnSpc>
                <a:spcPct val="115000"/>
              </a:lnSpc>
              <a:spcBef>
                <a:spcPct val="40000"/>
              </a:spcBef>
              <a:buClr>
                <a:srgbClr val="FF0000"/>
              </a:buClr>
              <a:buFont typeface="Symbol" charset="0"/>
              <a:buChar char="-"/>
            </a:pPr>
            <a:endParaRPr lang="en-GB" sz="1400" u="none" smtClean="0">
              <a:solidFill>
                <a:srgbClr val="000000"/>
              </a:solidFill>
              <a:latin typeface="Arial" charset="0"/>
              <a:ea typeface="ＭＳ Ｐゴシック" charset="0"/>
            </a:endParaRPr>
          </a:p>
          <a:p>
            <a:pPr marL="628650" lvl="1" indent="-228600">
              <a:lnSpc>
                <a:spcPct val="115000"/>
              </a:lnSpc>
              <a:spcBef>
                <a:spcPct val="40000"/>
              </a:spcBef>
              <a:buClr>
                <a:srgbClr val="FF0000"/>
              </a:buClr>
              <a:buFont typeface="Symbol" charset="0"/>
              <a:buChar char="-"/>
            </a:pPr>
            <a:r>
              <a:rPr lang="en-GB" sz="1400" b="1" u="none" smtClean="0">
                <a:solidFill>
                  <a:srgbClr val="000000"/>
                </a:solidFill>
                <a:latin typeface="Arial" charset="0"/>
                <a:ea typeface="ＭＳ Ｐゴシック" charset="0"/>
              </a:rPr>
              <a:t>Intensifying competition and potential oversupply in China </a:t>
            </a:r>
          </a:p>
          <a:p>
            <a:pPr marL="1143000" lvl="2" indent="-285750">
              <a:lnSpc>
                <a:spcPct val="115000"/>
              </a:lnSpc>
              <a:spcBef>
                <a:spcPct val="40000"/>
              </a:spcBef>
              <a:buClr>
                <a:srgbClr val="0000FF"/>
              </a:buClr>
              <a:buFont typeface="Wingdings" charset="0"/>
              <a:buChar char="Ø"/>
            </a:pPr>
            <a:r>
              <a:rPr lang="en-GB" sz="1400" i="1" u="none" smtClean="0">
                <a:solidFill>
                  <a:srgbClr val="000000"/>
                </a:solidFill>
                <a:latin typeface="Arial" charset="0"/>
                <a:ea typeface="ＭＳ Ｐゴシック" charset="0"/>
              </a:rPr>
              <a:t>Risk Mitigant – Lifestyle’s management has been prudent in its expansion plan and have careful executed its entry strategies in China (i.e. Shanghai). I believe its management will continue to be patient and opportunistic when expanding in China</a:t>
            </a:r>
          </a:p>
          <a:p>
            <a:pPr marL="628650" lvl="1" indent="-228600">
              <a:lnSpc>
                <a:spcPct val="115000"/>
              </a:lnSpc>
              <a:spcBef>
                <a:spcPct val="40000"/>
              </a:spcBef>
              <a:buClr>
                <a:srgbClr val="FF0000"/>
              </a:buClr>
              <a:buFont typeface="Symbol" charset="0"/>
              <a:buChar char="-"/>
            </a:pPr>
            <a:endParaRPr lang="en-GB" sz="1400" b="1" u="none" smtClean="0">
              <a:solidFill>
                <a:srgbClr val="000000"/>
              </a:solidFill>
              <a:latin typeface="Arial" charset="0"/>
              <a:ea typeface="ＭＳ Ｐゴシック" charset="0"/>
            </a:endParaRPr>
          </a:p>
          <a:p>
            <a:pPr marL="628650" lvl="1" indent="-228600">
              <a:lnSpc>
                <a:spcPct val="115000"/>
              </a:lnSpc>
              <a:spcBef>
                <a:spcPct val="40000"/>
              </a:spcBef>
              <a:buClr>
                <a:srgbClr val="FF0000"/>
              </a:buClr>
              <a:buFont typeface="Symbol" charset="0"/>
              <a:buChar char="-"/>
            </a:pPr>
            <a:r>
              <a:rPr lang="en-GB" sz="1400" b="1" u="none" smtClean="0">
                <a:solidFill>
                  <a:srgbClr val="000000"/>
                </a:solidFill>
                <a:latin typeface="Arial" charset="0"/>
                <a:ea typeface="ＭＳ Ｐゴシック" charset="0"/>
              </a:rPr>
              <a:t>Increase in land costs leading to longer payback periods.</a:t>
            </a:r>
            <a:r>
              <a:rPr lang="en-GB" sz="1400" u="none" smtClean="0">
                <a:solidFill>
                  <a:srgbClr val="000000"/>
                </a:solidFill>
                <a:latin typeface="Arial" charset="0"/>
                <a:ea typeface="ＭＳ Ｐゴシック" charset="0"/>
              </a:rPr>
              <a:t> </a:t>
            </a:r>
          </a:p>
          <a:p>
            <a:pPr marL="1143000" lvl="2" indent="-285750">
              <a:lnSpc>
                <a:spcPct val="115000"/>
              </a:lnSpc>
              <a:spcBef>
                <a:spcPct val="40000"/>
              </a:spcBef>
              <a:buClr>
                <a:srgbClr val="0000FF"/>
              </a:buClr>
              <a:buFont typeface="Wingdings" charset="0"/>
              <a:buChar char="Ø"/>
            </a:pPr>
            <a:r>
              <a:rPr lang="en-GB" sz="1400" i="1" u="none" smtClean="0">
                <a:solidFill>
                  <a:srgbClr val="000000"/>
                </a:solidFill>
                <a:latin typeface="Arial" charset="0"/>
                <a:ea typeface="ＭＳ Ｐゴシック" charset="0"/>
              </a:rPr>
              <a:t>Risk Mitigant – Management’s track record of identifying good land and development execution gives some comfort that its new stores will breakeven in a reasonable time frame (2-4 years)</a:t>
            </a:r>
          </a:p>
          <a:p>
            <a:pPr marL="628650" lvl="1" indent="-228600">
              <a:lnSpc>
                <a:spcPct val="115000"/>
              </a:lnSpc>
              <a:spcBef>
                <a:spcPct val="40000"/>
              </a:spcBef>
              <a:buClr>
                <a:srgbClr val="FF0000"/>
              </a:buClr>
              <a:buFont typeface="Symbol" charset="0"/>
              <a:buChar char="-"/>
            </a:pPr>
            <a:endParaRPr lang="en-GB" sz="1400" u="none" smtClean="0">
              <a:solidFill>
                <a:srgbClr val="000000"/>
              </a:solidFill>
              <a:latin typeface="Arial" charset="0"/>
              <a:ea typeface="ＭＳ Ｐゴシック" charset="0"/>
            </a:endParaRPr>
          </a:p>
          <a:p>
            <a:pPr marL="628650" lvl="1" indent="-228600">
              <a:lnSpc>
                <a:spcPct val="115000"/>
              </a:lnSpc>
              <a:spcBef>
                <a:spcPct val="40000"/>
              </a:spcBef>
              <a:buClr>
                <a:srgbClr val="FF0000"/>
              </a:buClr>
              <a:buFont typeface="Symbol" charset="0"/>
              <a:buChar char="-"/>
            </a:pPr>
            <a:r>
              <a:rPr lang="en-GB" sz="1400" b="1" u="none" smtClean="0">
                <a:solidFill>
                  <a:srgbClr val="000000"/>
                </a:solidFill>
                <a:latin typeface="Arial" charset="0"/>
                <a:ea typeface="ＭＳ Ｐゴシック" charset="0"/>
              </a:rPr>
              <a:t>Decrease in value of its commercial properties</a:t>
            </a:r>
            <a:r>
              <a:rPr lang="en-GB" sz="1400" u="none" smtClean="0">
                <a:solidFill>
                  <a:srgbClr val="000000"/>
                </a:solidFill>
                <a:latin typeface="Arial" charset="0"/>
                <a:ea typeface="ＭＳ Ｐゴシック" charset="0"/>
              </a:rPr>
              <a:t> </a:t>
            </a:r>
          </a:p>
          <a:p>
            <a:pPr marL="1143000" lvl="2" indent="-285750">
              <a:lnSpc>
                <a:spcPct val="115000"/>
              </a:lnSpc>
              <a:spcBef>
                <a:spcPct val="40000"/>
              </a:spcBef>
              <a:buClr>
                <a:srgbClr val="0000FF"/>
              </a:buClr>
              <a:buFont typeface="Wingdings" charset="0"/>
              <a:buChar char="Ø"/>
            </a:pPr>
            <a:r>
              <a:rPr lang="en-US" sz="1400" i="1" u="none" smtClean="0">
                <a:solidFill>
                  <a:srgbClr val="000000"/>
                </a:solidFill>
                <a:latin typeface="Arial" charset="0"/>
                <a:ea typeface="ＭＳ Ｐゴシック" charset="0"/>
              </a:rPr>
              <a:t>Risk Mitigant – Value in its HK stores will hold. Its Chinese stores were bought much earlier (Shanghai before 2004) and mainly under JV arrangement (50:50)</a:t>
            </a:r>
            <a:endParaRPr lang="en-GB" sz="1400" i="1" u="none" smtClean="0">
              <a:solidFill>
                <a:srgbClr val="000000"/>
              </a:solidFill>
              <a:latin typeface="Arial" charset="0"/>
              <a:ea typeface="ＭＳ Ｐゴシック" charset="0"/>
            </a:endParaRPr>
          </a:p>
          <a:p>
            <a:pPr marL="628650" lvl="1" indent="-228600">
              <a:lnSpc>
                <a:spcPct val="115000"/>
              </a:lnSpc>
              <a:spcBef>
                <a:spcPct val="40000"/>
              </a:spcBef>
              <a:buClr>
                <a:srgbClr val="0000FF"/>
              </a:buClr>
            </a:pPr>
            <a:endParaRPr lang="en-GB" sz="1400" b="1" u="none" smtClean="0">
              <a:solidFill>
                <a:srgbClr val="000000"/>
              </a:solidFill>
              <a:latin typeface="Arial" charset="0"/>
              <a:ea typeface="ＭＳ Ｐゴシック" charset="0"/>
            </a:endParaRPr>
          </a:p>
          <a:p>
            <a:pPr marL="628650" lvl="1" indent="-228600">
              <a:lnSpc>
                <a:spcPct val="115000"/>
              </a:lnSpc>
              <a:spcBef>
                <a:spcPct val="40000"/>
              </a:spcBef>
              <a:buClr>
                <a:srgbClr val="0000FF"/>
              </a:buClr>
            </a:pPr>
            <a:endParaRPr lang="en-GB" sz="1400" u="none" smtClean="0">
              <a:solidFill>
                <a:srgbClr val="000000"/>
              </a:solidFill>
              <a:latin typeface="Arial" charset="0"/>
              <a:ea typeface="ＭＳ Ｐゴシック" charset="0"/>
            </a:endParaRPr>
          </a:p>
        </p:txBody>
      </p:sp>
      <p:sp>
        <p:nvSpPr>
          <p:cNvPr id="6148" name="Rectangle 9"/>
          <p:cNvSpPr>
            <a:spLocks noChangeArrowheads="1"/>
          </p:cNvSpPr>
          <p:nvPr/>
        </p:nvSpPr>
        <p:spPr bwMode="auto">
          <a:xfrm>
            <a:off x="9417579" y="6367464"/>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1600" u="none" smtClean="0">
                <a:solidFill>
                  <a:srgbClr val="000000"/>
                </a:solidFill>
                <a:latin typeface="Arial" charset="0"/>
                <a:ea typeface="ＭＳ Ｐゴシック" charset="0"/>
              </a:rPr>
              <a:t>3</a:t>
            </a:r>
            <a:endParaRPr lang="en-US" sz="1600" u="none"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xmlns="" val="38941901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atin typeface="Arial" charset="0"/>
              </a:rPr>
              <a:t>Industry Conclusion and Stock Picking Framework</a:t>
            </a:r>
            <a:endParaRPr lang="en-GB" sz="1800">
              <a:solidFill>
                <a:schemeClr val="tx1"/>
              </a:solidFill>
              <a:latin typeface="Arial" charset="0"/>
            </a:endParaRPr>
          </a:p>
        </p:txBody>
      </p:sp>
      <p:sp>
        <p:nvSpPr>
          <p:cNvPr id="5" name="Rectangle 4"/>
          <p:cNvSpPr/>
          <p:nvPr/>
        </p:nvSpPr>
        <p:spPr>
          <a:xfrm>
            <a:off x="189177" y="1808163"/>
            <a:ext cx="9396942" cy="3073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endParaRPr lang="en-GB" sz="1400"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endParaRPr lang="en-US" sz="1400" b="1"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r>
              <a:rPr lang="en-US" sz="1400" b="1" u="none" smtClean="0">
                <a:solidFill>
                  <a:srgbClr val="000000"/>
                </a:solidFill>
                <a:latin typeface="Arial" charset="0"/>
                <a:ea typeface="ＭＳ Ｐゴシック" charset="0"/>
              </a:rPr>
              <a:t>HK Department Store Sector:</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Stable growth story in an established market (9.4% CAGR 2003-2010)</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Concentrated market with top 6 names with +75% M/S (Lifestyle with ~22% M/S)</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Influx of Chinese tourists (12.6% CAGR 2005-2010) and increasing demand for luxury goods will drive topline and margins</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Good environment for incumbents</a:t>
            </a:r>
          </a:p>
          <a:p>
            <a:pPr marL="285750" indent="-161925">
              <a:lnSpc>
                <a:spcPct val="115000"/>
              </a:lnSpc>
              <a:spcBef>
                <a:spcPct val="40000"/>
              </a:spcBef>
              <a:buFont typeface="Wingdings" charset="0"/>
              <a:buChar char="§"/>
            </a:pPr>
            <a:r>
              <a:rPr lang="en-US" sz="1400" b="1" u="none" smtClean="0">
                <a:solidFill>
                  <a:srgbClr val="000000"/>
                </a:solidFill>
                <a:latin typeface="Arial" charset="0"/>
                <a:ea typeface="ＭＳ Ｐゴシック" charset="0"/>
              </a:rPr>
              <a:t>China Department Store Sector: </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Strong growth (12.4% CAGR 2003-2010) and fragmented market with top 10 players with ~15% M/S</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Government policy directed to promote consumption </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Polarized growth in disposable income – driver behind luxury retailers</a:t>
            </a:r>
            <a:r>
              <a:rPr lang="ja-JP" altLang="en-US" sz="1400" u="none" smtClean="0">
                <a:solidFill>
                  <a:srgbClr val="000000"/>
                </a:solidFill>
                <a:latin typeface="Arial" charset="0"/>
                <a:ea typeface="ＭＳ Ｐゴシック" charset="0"/>
              </a:rPr>
              <a:t>’</a:t>
            </a:r>
            <a:r>
              <a:rPr lang="en-US" sz="1400" u="none" smtClean="0">
                <a:solidFill>
                  <a:srgbClr val="000000"/>
                </a:solidFill>
                <a:latin typeface="Arial" charset="0"/>
                <a:ea typeface="ＭＳ Ｐゴシック" charset="0"/>
              </a:rPr>
              <a:t> +30% y-o-y growth</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Expect to follow Korea/Japan department store consumption/growth pattern</a:t>
            </a:r>
          </a:p>
          <a:p>
            <a:pPr marL="285750" indent="-161925">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endParaRPr lang="en-GB" sz="1400" i="1" u="none" smtClean="0">
              <a:solidFill>
                <a:srgbClr val="000000"/>
              </a:solidFill>
              <a:latin typeface="Arial" charset="0"/>
              <a:ea typeface="ＭＳ Ｐゴシック" charset="0"/>
            </a:endParaRPr>
          </a:p>
        </p:txBody>
      </p:sp>
      <p:sp>
        <p:nvSpPr>
          <p:cNvPr id="7172" name="Rectangle 9"/>
          <p:cNvSpPr>
            <a:spLocks noChangeArrowheads="1"/>
          </p:cNvSpPr>
          <p:nvPr/>
        </p:nvSpPr>
        <p:spPr bwMode="auto">
          <a:xfrm>
            <a:off x="9500129" y="6367464"/>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1600" u="none" smtClean="0">
                <a:solidFill>
                  <a:srgbClr val="000000"/>
                </a:solidFill>
                <a:latin typeface="Arial" charset="0"/>
                <a:ea typeface="ＭＳ Ｐゴシック" charset="0"/>
              </a:rPr>
              <a:t>4</a:t>
            </a:r>
          </a:p>
        </p:txBody>
      </p:sp>
      <p:sp>
        <p:nvSpPr>
          <p:cNvPr id="6" name="Rectangle 5"/>
          <p:cNvSpPr/>
          <p:nvPr/>
        </p:nvSpPr>
        <p:spPr>
          <a:xfrm>
            <a:off x="275169" y="847725"/>
            <a:ext cx="9192287" cy="6937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161925">
              <a:lnSpc>
                <a:spcPct val="115000"/>
              </a:lnSpc>
              <a:spcBef>
                <a:spcPct val="40000"/>
              </a:spcBef>
              <a:buFont typeface="Wingdings" charset="0"/>
              <a:buChar char="§"/>
            </a:pPr>
            <a:r>
              <a:rPr lang="en-GB" sz="1600" b="1" u="none" smtClean="0">
                <a:solidFill>
                  <a:srgbClr val="000000"/>
                </a:solidFill>
                <a:latin typeface="Arial" charset="0"/>
                <a:ea typeface="ＭＳ Ｐゴシック" charset="0"/>
              </a:rPr>
              <a:t>I am positive on the sector – however, important to pick stocks based on the business model</a:t>
            </a:r>
          </a:p>
        </p:txBody>
      </p:sp>
      <p:sp>
        <p:nvSpPr>
          <p:cNvPr id="7" name="Rectangle 6"/>
          <p:cNvSpPr/>
          <p:nvPr/>
        </p:nvSpPr>
        <p:spPr>
          <a:xfrm>
            <a:off x="299246" y="5159375"/>
            <a:ext cx="9192287" cy="14033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23825">
              <a:lnSpc>
                <a:spcPct val="115000"/>
              </a:lnSpc>
              <a:spcBef>
                <a:spcPct val="40000"/>
              </a:spcBef>
            </a:pPr>
            <a:r>
              <a:rPr lang="en-GB" sz="1400" b="1" u="none" smtClean="0">
                <a:solidFill>
                  <a:srgbClr val="000000"/>
                </a:solidFill>
                <a:latin typeface="Arial" charset="0"/>
                <a:ea typeface="ＭＳ Ｐゴシック" charset="0"/>
              </a:rPr>
              <a:t>Stock Picking: </a:t>
            </a:r>
            <a:r>
              <a:rPr lang="en-GB" sz="1400" u="none" smtClean="0">
                <a:solidFill>
                  <a:srgbClr val="000000"/>
                </a:solidFill>
                <a:latin typeface="Arial" charset="0"/>
                <a:ea typeface="ＭＳ Ｐゴシック" charset="0"/>
              </a:rPr>
              <a:t>I prefer department stores with - </a:t>
            </a:r>
            <a:r>
              <a:rPr lang="en-GB" sz="1400" b="1" u="none" smtClean="0">
                <a:solidFill>
                  <a:srgbClr val="000000"/>
                </a:solidFill>
                <a:latin typeface="Arial" charset="0"/>
                <a:ea typeface="ＭＳ Ｐゴシック" charset="0"/>
              </a:rPr>
              <a:t> </a:t>
            </a:r>
          </a:p>
          <a:p>
            <a:pPr marL="742950" lvl="1" indent="-285750">
              <a:lnSpc>
                <a:spcPct val="115000"/>
              </a:lnSpc>
              <a:spcBef>
                <a:spcPct val="40000"/>
              </a:spcBef>
              <a:buFont typeface="Wingdings" charset="0"/>
              <a:buChar char="Ø"/>
            </a:pPr>
            <a:r>
              <a:rPr lang="en-GB" sz="1400" b="1" smtClean="0">
                <a:solidFill>
                  <a:srgbClr val="000000"/>
                </a:solidFill>
                <a:latin typeface="Arial" charset="0"/>
                <a:ea typeface="ＭＳ Ｐゴシック" charset="0"/>
              </a:rPr>
              <a:t>Asset Heavy</a:t>
            </a:r>
            <a:r>
              <a:rPr lang="en-GB" sz="1400" u="none" smtClean="0">
                <a:solidFill>
                  <a:srgbClr val="000000"/>
                </a:solidFill>
                <a:latin typeface="Arial" charset="0"/>
                <a:ea typeface="ＭＳ Ｐゴシック" charset="0"/>
              </a:rPr>
              <a:t> over Asset Light models </a:t>
            </a:r>
            <a:endParaRPr lang="en-GB" sz="1400" b="1" u="none" smtClean="0">
              <a:solidFill>
                <a:srgbClr val="FF0000"/>
              </a:solidFill>
              <a:latin typeface="Arial" charset="0"/>
              <a:ea typeface="ＭＳ Ｐゴシック" charset="0"/>
            </a:endParaRPr>
          </a:p>
          <a:p>
            <a:pPr marL="742950" lvl="1" indent="-285750">
              <a:lnSpc>
                <a:spcPct val="115000"/>
              </a:lnSpc>
              <a:spcBef>
                <a:spcPct val="40000"/>
              </a:spcBef>
              <a:buFont typeface="Wingdings" charset="0"/>
              <a:buChar char="Ø"/>
            </a:pPr>
            <a:r>
              <a:rPr lang="en-GB" sz="1400" b="1" smtClean="0">
                <a:solidFill>
                  <a:srgbClr val="000000"/>
                </a:solidFill>
                <a:latin typeface="Arial" charset="0"/>
                <a:ea typeface="ＭＳ Ｐゴシック" charset="0"/>
              </a:rPr>
              <a:t>Prudent Expansion</a:t>
            </a:r>
            <a:r>
              <a:rPr lang="en-GB" sz="1400" u="none" smtClean="0">
                <a:solidFill>
                  <a:srgbClr val="000000"/>
                </a:solidFill>
                <a:latin typeface="Arial" charset="0"/>
                <a:ea typeface="ＭＳ Ｐゴシック" charset="0"/>
              </a:rPr>
              <a:t> over Rapid Expansion strategies</a:t>
            </a:r>
          </a:p>
          <a:p>
            <a:pPr marL="742950" lvl="1" indent="-285750">
              <a:lnSpc>
                <a:spcPct val="115000"/>
              </a:lnSpc>
              <a:spcBef>
                <a:spcPct val="40000"/>
              </a:spcBef>
              <a:buFont typeface="Wingdings" charset="0"/>
              <a:buChar char="Ø"/>
            </a:pPr>
            <a:r>
              <a:rPr lang="en-US" sz="1400" b="1" smtClean="0">
                <a:solidFill>
                  <a:srgbClr val="000000"/>
                </a:solidFill>
                <a:latin typeface="Arial" charset="0"/>
                <a:ea typeface="ＭＳ Ｐゴシック" charset="0"/>
              </a:rPr>
              <a:t>Regional Concentration</a:t>
            </a:r>
            <a:r>
              <a:rPr lang="en-US" sz="1400" u="none" smtClean="0">
                <a:solidFill>
                  <a:srgbClr val="000000"/>
                </a:solidFill>
                <a:latin typeface="Arial" charset="0"/>
                <a:ea typeface="ＭＳ Ｐゴシック" charset="0"/>
              </a:rPr>
              <a:t> over National Coverage</a:t>
            </a:r>
            <a:endParaRPr lang="en-GB" sz="1400" b="1"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xmlns="" val="38630214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4849" y="531813"/>
            <a:ext cx="8931275" cy="769937"/>
          </a:xfrm>
          <a:prstGeom prst="rect">
            <a:avLst/>
          </a:prstGeom>
          <a:noFill/>
        </p:spPr>
        <p:txBody>
          <a:bodyPr wrap="square" rtlCol="0" anchor="b" anchorCtr="0">
            <a:noAutofit/>
          </a:bodyPr>
          <a:lstStyle/>
          <a:p>
            <a:r>
              <a:rPr lang="en-GB" sz="2400" b="1" u="none" dirty="0" smtClean="0"/>
              <a:t>About the Stock Pitch Competition (I)</a:t>
            </a:r>
          </a:p>
          <a:p>
            <a:endParaRPr lang="en-SG" u="none" dirty="0"/>
          </a:p>
        </p:txBody>
      </p:sp>
      <p:sp>
        <p:nvSpPr>
          <p:cNvPr id="9" name="Rectangle 8"/>
          <p:cNvSpPr/>
          <p:nvPr/>
        </p:nvSpPr>
        <p:spPr bwMode="auto">
          <a:xfrm>
            <a:off x="704851" y="1389753"/>
            <a:ext cx="8534429" cy="382520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accent2"/>
              </a:buClr>
            </a:pPr>
            <a:r>
              <a:rPr lang="en-US" b="1" u="none" dirty="0" smtClean="0">
                <a:latin typeface="Arial" charset="0"/>
              </a:rPr>
              <a:t>Objectives</a:t>
            </a:r>
          </a:p>
          <a:p>
            <a:pPr marL="173038" indent="-173038">
              <a:buClr>
                <a:schemeClr val="accent2"/>
              </a:buClr>
              <a:buFont typeface="Arial"/>
              <a:buChar char="•"/>
            </a:pPr>
            <a:r>
              <a:rPr lang="en-US" u="none" dirty="0" smtClean="0">
                <a:latin typeface="Arial" charset="0"/>
              </a:rPr>
              <a:t>Select stocks for the Student Investment Fund</a:t>
            </a:r>
          </a:p>
          <a:p>
            <a:pPr marL="173038" indent="-173038">
              <a:buClr>
                <a:schemeClr val="accent2"/>
              </a:buClr>
            </a:pPr>
            <a:endParaRPr lang="en-US" u="none" dirty="0" smtClean="0">
              <a:latin typeface="Arial" charset="0"/>
            </a:endParaRPr>
          </a:p>
          <a:p>
            <a:pPr marL="173038" indent="-173038">
              <a:buClr>
                <a:schemeClr val="accent2"/>
              </a:buClr>
              <a:buFont typeface="Arial"/>
              <a:buChar char="•"/>
            </a:pPr>
            <a:r>
              <a:rPr lang="en-US" u="none" dirty="0" smtClean="0">
                <a:latin typeface="Arial" charset="0"/>
              </a:rPr>
              <a:t>Allow students to practice a fundamental skill for Investment Management and Investment Management interviews</a:t>
            </a:r>
            <a:endParaRPr lang="en-GB" u="none" dirty="0" smtClean="0">
              <a:latin typeface="Arial" charset="0"/>
            </a:endParaRPr>
          </a:p>
          <a:p>
            <a:pPr>
              <a:buClr>
                <a:schemeClr val="accent2"/>
              </a:buClr>
              <a:buFont typeface="Arial" pitchFamily="34" charset="0"/>
              <a:buChar char="•"/>
            </a:pPr>
            <a:endParaRPr lang="en-US" u="none" dirty="0" smtClean="0">
              <a:latin typeface="Arial" charset="0"/>
            </a:endParaRPr>
          </a:p>
          <a:p>
            <a:pPr>
              <a:buClr>
                <a:schemeClr val="accent2"/>
              </a:buClr>
            </a:pPr>
            <a:r>
              <a:rPr lang="en-US" b="1" u="none" dirty="0" smtClean="0">
                <a:latin typeface="Arial" charset="0"/>
              </a:rPr>
              <a:t>Description</a:t>
            </a:r>
            <a:endParaRPr lang="en-GB" u="none" dirty="0" smtClean="0">
              <a:latin typeface="Arial" charset="0"/>
            </a:endParaRPr>
          </a:p>
          <a:p>
            <a:pPr marL="173038" lvl="1" indent="-173038">
              <a:buClr>
                <a:schemeClr val="accent2"/>
              </a:buClr>
              <a:buFont typeface="Arial"/>
              <a:buChar char="•"/>
            </a:pPr>
            <a:r>
              <a:rPr lang="en-US" u="none" dirty="0" smtClean="0">
                <a:latin typeface="Arial" charset="0"/>
              </a:rPr>
              <a:t>Held twice a year (Spring/Autumn)</a:t>
            </a:r>
            <a:endParaRPr lang="en-GB" u="none" dirty="0" smtClean="0">
              <a:latin typeface="Arial" charset="0"/>
            </a:endParaRPr>
          </a:p>
          <a:p>
            <a:pPr marL="173038" lvl="1" indent="-173038">
              <a:buClr>
                <a:schemeClr val="accent2"/>
              </a:buClr>
            </a:pPr>
            <a:endParaRPr lang="en-GB" u="none" dirty="0" smtClean="0">
              <a:latin typeface="Arial" charset="0"/>
            </a:endParaRPr>
          </a:p>
          <a:p>
            <a:pPr marL="173038" lvl="1" indent="-173038">
              <a:buClr>
                <a:schemeClr val="accent2"/>
              </a:buClr>
              <a:buFont typeface="Arial"/>
              <a:buChar char="•"/>
            </a:pPr>
            <a:r>
              <a:rPr lang="en-GB" u="none" dirty="0" smtClean="0">
                <a:latin typeface="Arial" charset="0"/>
              </a:rPr>
              <a:t>5 finalists chosen to present their ideas to judges from sponsoring firms</a:t>
            </a:r>
          </a:p>
          <a:p>
            <a:pPr marL="173038" lvl="1" indent="-173038">
              <a:buClr>
                <a:schemeClr val="accent2"/>
              </a:buClr>
              <a:buFont typeface="Arial"/>
              <a:buChar char="•"/>
            </a:pPr>
            <a:endParaRPr lang="en-GB" u="none" dirty="0" smtClean="0">
              <a:latin typeface="Arial" charset="0"/>
            </a:endParaRPr>
          </a:p>
          <a:p>
            <a:pPr marL="173038" lvl="1" indent="-173038">
              <a:buClr>
                <a:schemeClr val="accent2"/>
              </a:buClr>
              <a:buFont typeface="Arial"/>
              <a:buChar char="•"/>
            </a:pPr>
            <a:r>
              <a:rPr lang="en-GB" u="none" dirty="0" smtClean="0">
                <a:latin typeface="Arial" charset="0"/>
              </a:rPr>
              <a:t>Top placed students will represent the School at the inter business school Alpha Challenge held in the US</a:t>
            </a:r>
          </a:p>
        </p:txBody>
      </p:sp>
      <p:pic>
        <p:nvPicPr>
          <p:cNvPr id="4" name="Picture 4" descr="IMC logo"/>
          <p:cNvPicPr>
            <a:picLocks noChangeAspect="1" noChangeArrowheads="1"/>
          </p:cNvPicPr>
          <p:nvPr/>
        </p:nvPicPr>
        <p:blipFill>
          <a:blip r:embed="rId2" cstate="print"/>
          <a:srcRect/>
          <a:stretch>
            <a:fillRect/>
          </a:stretch>
        </p:blipFill>
        <p:spPr bwMode="auto">
          <a:xfrm>
            <a:off x="8788401" y="5588008"/>
            <a:ext cx="863600" cy="863600"/>
          </a:xfrm>
          <a:prstGeom prst="rect">
            <a:avLst/>
          </a:prstGeom>
          <a:noFill/>
          <a:ln w="9525">
            <a:noFill/>
            <a:miter lim="800000"/>
            <a:headEnd/>
            <a:tailEnd/>
          </a:ln>
        </p:spPr>
      </p:pic>
      <p:sp>
        <p:nvSpPr>
          <p:cNvPr id="5" name="4 CuadroTexto"/>
          <p:cNvSpPr txBox="1"/>
          <p:nvPr/>
        </p:nvSpPr>
        <p:spPr>
          <a:xfrm>
            <a:off x="0" y="6480633"/>
            <a:ext cx="9906000" cy="377371"/>
          </a:xfrm>
          <a:prstGeom prst="rect">
            <a:avLst/>
          </a:prstGeom>
          <a:solidFill>
            <a:srgbClr val="163B84"/>
          </a:solidFill>
        </p:spPr>
        <p:txBody>
          <a:bodyPr wrap="square" rtlCol="0">
            <a:noAutofit/>
          </a:bodyPr>
          <a:lstStyle/>
          <a:p>
            <a:r>
              <a:rPr lang="es-ES" sz="1600" u="none" dirty="0" err="1" smtClean="0">
                <a:solidFill>
                  <a:schemeClr val="bg1"/>
                </a:solidFill>
              </a:rPr>
              <a:t>Autumn</a:t>
            </a:r>
            <a:r>
              <a:rPr lang="es-ES" sz="1600" u="none" dirty="0" smtClean="0">
                <a:solidFill>
                  <a:schemeClr val="bg1"/>
                </a:solidFill>
              </a:rPr>
              <a:t> 2011 Stock Pitch </a:t>
            </a:r>
            <a:r>
              <a:rPr lang="es-ES" sz="1600" u="none" dirty="0" err="1" smtClean="0">
                <a:solidFill>
                  <a:schemeClr val="bg1"/>
                </a:solidFill>
              </a:rPr>
              <a:t>Competition</a:t>
            </a:r>
            <a:endParaRPr lang="en-US" sz="1600" u="none" dirty="0" err="1" smtClean="0">
              <a:solidFill>
                <a:schemeClr val="bg1"/>
              </a:solidFill>
            </a:endParaRPr>
          </a:p>
        </p:txBody>
      </p:sp>
      <p:sp>
        <p:nvSpPr>
          <p:cNvPr id="7" name="6 CuadroTexto"/>
          <p:cNvSpPr txBox="1"/>
          <p:nvPr/>
        </p:nvSpPr>
        <p:spPr>
          <a:xfrm>
            <a:off x="23778" y="6500838"/>
            <a:ext cx="9906000" cy="377371"/>
          </a:xfrm>
          <a:prstGeom prst="rect">
            <a:avLst/>
          </a:prstGeom>
          <a:solidFill>
            <a:srgbClr val="163B84"/>
          </a:solidFill>
        </p:spPr>
        <p:txBody>
          <a:bodyPr wrap="square" rtlCol="0">
            <a:noAutofit/>
          </a:bodyPr>
          <a:lstStyle/>
          <a:p>
            <a:r>
              <a:rPr lang="es-ES" sz="1600" u="none" dirty="0" smtClean="0">
                <a:solidFill>
                  <a:schemeClr val="bg1"/>
                </a:solidFill>
              </a:rPr>
              <a:t>Spring 2012 Stock Pitch </a:t>
            </a:r>
            <a:r>
              <a:rPr lang="es-ES" sz="1600" u="none" dirty="0" err="1" smtClean="0">
                <a:solidFill>
                  <a:schemeClr val="bg1"/>
                </a:solidFill>
              </a:rPr>
              <a:t>Competition</a:t>
            </a:r>
            <a:endParaRPr lang="en-US" sz="1600" u="none" dirty="0" err="1"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1538" y="320675"/>
            <a:ext cx="9529365" cy="1143000"/>
          </a:xfrm>
        </p:spPr>
        <p:txBody>
          <a:bodyPr/>
          <a:lstStyle/>
          <a:p>
            <a:pPr eaLnBrk="1" hangingPunct="1"/>
            <a:r>
              <a:rPr lang="en-GB">
                <a:latin typeface="Arial" charset="0"/>
              </a:rPr>
              <a:t>Evidence Behind Durability of Growth - Korea/Japan Case Study</a:t>
            </a:r>
            <a:br>
              <a:rPr lang="en-GB">
                <a:latin typeface="Arial" charset="0"/>
              </a:rPr>
            </a:br>
            <a:r>
              <a:rPr lang="en-GB" sz="1400">
                <a:solidFill>
                  <a:schemeClr val="tx1"/>
                </a:solidFill>
                <a:latin typeface="Arial" charset="0"/>
              </a:rPr>
              <a:t>  </a:t>
            </a:r>
            <a:r>
              <a:rPr lang="en-GB">
                <a:latin typeface="Arial" charset="0"/>
              </a:rPr>
              <a:t/>
            </a:r>
            <a:br>
              <a:rPr lang="en-GB">
                <a:latin typeface="Arial" charset="0"/>
              </a:rPr>
            </a:br>
            <a:r>
              <a:rPr lang="en-GB" sz="1800">
                <a:solidFill>
                  <a:schemeClr val="tx1"/>
                </a:solidFill>
                <a:latin typeface="Arial" charset="0"/>
              </a:rPr>
              <a:t/>
            </a:r>
            <a:br>
              <a:rPr lang="en-GB" sz="1800">
                <a:solidFill>
                  <a:schemeClr val="tx1"/>
                </a:solidFill>
                <a:latin typeface="Arial" charset="0"/>
              </a:rPr>
            </a:br>
            <a:endParaRPr lang="en-US" sz="1800">
              <a:solidFill>
                <a:schemeClr val="tx1"/>
              </a:solidFill>
              <a:latin typeface="Arial" charset="0"/>
            </a:endParaRPr>
          </a:p>
        </p:txBody>
      </p:sp>
      <p:sp>
        <p:nvSpPr>
          <p:cNvPr id="8195" name="Rectangle 9"/>
          <p:cNvSpPr>
            <a:spLocks noChangeArrowheads="1"/>
          </p:cNvSpPr>
          <p:nvPr/>
        </p:nvSpPr>
        <p:spPr bwMode="auto">
          <a:xfrm>
            <a:off x="9417579" y="6367464"/>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none" smtClean="0">
                <a:solidFill>
                  <a:srgbClr val="000000"/>
                </a:solidFill>
                <a:latin typeface="Arial" charset="0"/>
                <a:ea typeface="ＭＳ Ｐゴシック" charset="0"/>
              </a:rPr>
              <a:t>5</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67503"/>
          <a:stretch>
            <a:fillRect/>
          </a:stretch>
        </p:blipFill>
        <p:spPr bwMode="auto">
          <a:xfrm>
            <a:off x="2552174" y="2054230"/>
            <a:ext cx="7028789"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b="71883"/>
          <a:stretch>
            <a:fillRect/>
          </a:stretch>
        </p:blipFill>
        <p:spPr bwMode="auto">
          <a:xfrm>
            <a:off x="2552173" y="4302125"/>
            <a:ext cx="6963437"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383517" y="825505"/>
            <a:ext cx="9192286" cy="8223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charset="0"/>
              <a:buChar char="Ø"/>
            </a:pPr>
            <a:r>
              <a:rPr lang="en-GB" sz="1600" b="1" u="none" smtClean="0">
                <a:solidFill>
                  <a:srgbClr val="000000"/>
                </a:solidFill>
                <a:latin typeface="Arial" charset="0"/>
                <a:ea typeface="ＭＳ Ｐゴシック" charset="0"/>
              </a:rPr>
              <a:t>China’s GDP per Capita (2011) is ~$8,400. I expect strong and sustained growth in department stores sector when going from $10k to $20k</a:t>
            </a:r>
          </a:p>
        </p:txBody>
      </p:sp>
      <p:pic>
        <p:nvPicPr>
          <p:cNvPr id="819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52174" y="2895605"/>
            <a:ext cx="7047706" cy="136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pic>
        <p:nvPicPr>
          <p:cNvPr id="8200"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639884" y="5032380"/>
            <a:ext cx="6930760" cy="1338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sp>
        <p:nvSpPr>
          <p:cNvPr id="10" name="Rectangle 9"/>
          <p:cNvSpPr/>
          <p:nvPr/>
        </p:nvSpPr>
        <p:spPr>
          <a:xfrm>
            <a:off x="39558" y="2073275"/>
            <a:ext cx="2381911" cy="2171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endParaRPr lang="en-GB" sz="1400"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r>
              <a:rPr lang="en-US" sz="1400" b="1" u="none" smtClean="0">
                <a:solidFill>
                  <a:srgbClr val="000000"/>
                </a:solidFill>
                <a:latin typeface="Arial" charset="0"/>
                <a:ea typeface="ＭＳ Ｐゴシック" charset="0"/>
              </a:rPr>
              <a:t>Department stores in a sweet spot as GDP per capita rose from 10k to 20k</a:t>
            </a:r>
          </a:p>
        </p:txBody>
      </p:sp>
      <p:sp>
        <p:nvSpPr>
          <p:cNvPr id="11" name="Rectangle 10"/>
          <p:cNvSpPr/>
          <p:nvPr/>
        </p:nvSpPr>
        <p:spPr>
          <a:xfrm>
            <a:off x="27517" y="4867280"/>
            <a:ext cx="4044950" cy="13382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endParaRPr lang="en-GB" sz="1400"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r>
              <a:rPr lang="en-US" sz="1400" b="1" u="none" smtClean="0">
                <a:solidFill>
                  <a:srgbClr val="000000"/>
                </a:solidFill>
                <a:latin typeface="Arial" charset="0"/>
                <a:ea typeface="ＭＳ Ｐゴシック" charset="0"/>
              </a:rPr>
              <a:t>Similar to Japan</a:t>
            </a:r>
            <a:r>
              <a:rPr lang="ja-JP" altLang="en-US" sz="1400" b="1" u="none" smtClean="0">
                <a:solidFill>
                  <a:srgbClr val="000000"/>
                </a:solidFill>
                <a:latin typeface="Arial" charset="0"/>
                <a:ea typeface="ＭＳ Ｐゴシック" charset="0"/>
              </a:rPr>
              <a:t>’</a:t>
            </a:r>
            <a:r>
              <a:rPr lang="en-US" sz="1400" b="1" u="none" smtClean="0">
                <a:solidFill>
                  <a:srgbClr val="000000"/>
                </a:solidFill>
                <a:latin typeface="Arial" charset="0"/>
                <a:ea typeface="ＭＳ Ｐゴシック" charset="0"/>
              </a:rPr>
              <a:t>s case in 1980</a:t>
            </a:r>
            <a:r>
              <a:rPr lang="ja-JP" altLang="en-US" sz="1400" b="1" u="none" smtClean="0">
                <a:solidFill>
                  <a:srgbClr val="000000"/>
                </a:solidFill>
                <a:latin typeface="Arial" charset="0"/>
                <a:ea typeface="ＭＳ Ｐゴシック" charset="0"/>
              </a:rPr>
              <a:t>’</a:t>
            </a:r>
            <a:r>
              <a:rPr lang="en-US" sz="1400" b="1" u="none" smtClean="0">
                <a:solidFill>
                  <a:srgbClr val="000000"/>
                </a:solidFill>
                <a:latin typeface="Arial" charset="0"/>
                <a:ea typeface="ＭＳ Ｐゴシック" charset="0"/>
              </a:rPr>
              <a:t>s, department stores are Korea</a:t>
            </a:r>
            <a:r>
              <a:rPr lang="ja-JP" altLang="en-US" sz="1400" b="1" u="none" smtClean="0">
                <a:solidFill>
                  <a:srgbClr val="000000"/>
                </a:solidFill>
                <a:latin typeface="Arial" charset="0"/>
                <a:ea typeface="ＭＳ Ｐゴシック" charset="0"/>
              </a:rPr>
              <a:t>’</a:t>
            </a:r>
            <a:r>
              <a:rPr lang="en-US" sz="1400" b="1" u="none" smtClean="0">
                <a:solidFill>
                  <a:srgbClr val="000000"/>
                </a:solidFill>
                <a:latin typeface="Arial" charset="0"/>
                <a:ea typeface="ＭＳ Ｐゴシック" charset="0"/>
              </a:rPr>
              <a:t>s main retail format as GDP per capita goes from 10k to 20k</a:t>
            </a:r>
          </a:p>
        </p:txBody>
      </p:sp>
      <p:sp>
        <p:nvSpPr>
          <p:cNvPr id="8203" name="Rectangle 1"/>
          <p:cNvSpPr>
            <a:spLocks noChangeArrowheads="1"/>
          </p:cNvSpPr>
          <p:nvPr/>
        </p:nvSpPr>
        <p:spPr bwMode="auto">
          <a:xfrm>
            <a:off x="3805902" y="1778004"/>
            <a:ext cx="459872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1" smtClean="0">
                <a:solidFill>
                  <a:srgbClr val="000000"/>
                </a:solidFill>
                <a:latin typeface="Arial" charset="0"/>
                <a:ea typeface="ＭＳ Ｐゴシック" charset="0"/>
              </a:rPr>
              <a:t>Top Retailers by Market Cap</a:t>
            </a:r>
            <a:endParaRPr lang="en-GB" sz="1200" u="none"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xmlns="" val="5716635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atin typeface="Arial" charset="0"/>
              </a:rPr>
              <a:t>Lifestyle International (HK: 1212) (</a:t>
            </a:r>
            <a:r>
              <a:rPr lang="en-GB">
                <a:latin typeface="Calibri" charset="0"/>
              </a:rPr>
              <a:t>HK$21, TP HK$26, Rating ‘Buy’)</a:t>
            </a:r>
            <a:r>
              <a:rPr lang="en-GB">
                <a:latin typeface="Arial" charset="0"/>
              </a:rPr>
              <a:t> </a:t>
            </a:r>
            <a:br>
              <a:rPr lang="en-GB">
                <a:latin typeface="Arial" charset="0"/>
              </a:rPr>
            </a:br>
            <a:r>
              <a:rPr lang="en-GB" sz="1800">
                <a:solidFill>
                  <a:schemeClr val="tx1"/>
                </a:solidFill>
                <a:latin typeface="Arial" charset="0"/>
              </a:rPr>
              <a:t>HK/China Department Store</a:t>
            </a:r>
            <a:endParaRPr lang="en-US" sz="1800">
              <a:solidFill>
                <a:schemeClr val="tx1"/>
              </a:solidFill>
              <a:latin typeface="Arial" charset="0"/>
            </a:endParaRPr>
          </a:p>
        </p:txBody>
      </p:sp>
      <p:sp>
        <p:nvSpPr>
          <p:cNvPr id="9219" name="Rectangle 5"/>
          <p:cNvSpPr>
            <a:spLocks noChangeArrowheads="1"/>
          </p:cNvSpPr>
          <p:nvPr/>
        </p:nvSpPr>
        <p:spPr bwMode="auto">
          <a:xfrm>
            <a:off x="178858" y="1150938"/>
            <a:ext cx="4700191" cy="2811462"/>
          </a:xfrm>
          <a:prstGeom prst="rect">
            <a:avLst/>
          </a:prstGeom>
          <a:solidFill>
            <a:srgbClr val="F8F8F8"/>
          </a:solidFill>
          <a:ln>
            <a:noFill/>
          </a:ln>
          <a:effectLst>
            <a:prstShdw prst="shdw17" dist="17961" dir="2700000">
              <a:srgbClr val="959595">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marL="166688" indent="-166688">
              <a:lnSpc>
                <a:spcPct val="110000"/>
              </a:lnSpc>
              <a:spcBef>
                <a:spcPct val="20000"/>
              </a:spcBef>
              <a:buFont typeface="Wingdings" charset="0"/>
              <a:buNone/>
            </a:pPr>
            <a:r>
              <a:rPr lang="en-GB" sz="1400" b="1" u="none" smtClean="0">
                <a:solidFill>
                  <a:srgbClr val="990033"/>
                </a:solidFill>
                <a:latin typeface="Arial" charset="0"/>
                <a:ea typeface="ＭＳ Ｐゴシック" charset="0"/>
              </a:rPr>
              <a:t>Overview</a:t>
            </a:r>
          </a:p>
          <a:p>
            <a:pPr marL="166688" indent="-166688">
              <a:lnSpc>
                <a:spcPct val="110000"/>
              </a:lnSpc>
              <a:spcBef>
                <a:spcPct val="20000"/>
              </a:spcBef>
              <a:buFont typeface="Wingdings" charset="0"/>
              <a:buNone/>
            </a:pPr>
            <a:endParaRPr lang="en-GB" sz="1400" b="1" u="none" smtClean="0">
              <a:solidFill>
                <a:srgbClr val="990033"/>
              </a:solidFill>
              <a:latin typeface="Arial" charset="0"/>
              <a:ea typeface="ＭＳ Ｐゴシック" charset="0"/>
            </a:endParaRPr>
          </a:p>
          <a:p>
            <a:pPr marL="166688" indent="-166688">
              <a:spcBef>
                <a:spcPct val="10000"/>
              </a:spcBef>
              <a:buFont typeface="Wingdings" charset="0"/>
              <a:buChar char="§"/>
            </a:pPr>
            <a:endParaRPr lang="en-GB" sz="1200" b="1" u="none" smtClean="0">
              <a:solidFill>
                <a:srgbClr val="000000"/>
              </a:solidFill>
              <a:latin typeface="Arial" charset="0"/>
              <a:ea typeface="ＭＳ Ｐゴシック" charset="0"/>
            </a:endParaRPr>
          </a:p>
        </p:txBody>
      </p:sp>
      <p:sp>
        <p:nvSpPr>
          <p:cNvPr id="9220" name="Rectangle 13"/>
          <p:cNvSpPr>
            <a:spLocks noChangeArrowheads="1"/>
          </p:cNvSpPr>
          <p:nvPr/>
        </p:nvSpPr>
        <p:spPr bwMode="auto">
          <a:xfrm>
            <a:off x="211537" y="1414468"/>
            <a:ext cx="4667515" cy="2547937"/>
          </a:xfrm>
          <a:prstGeom prst="rect">
            <a:avLst/>
          </a:prstGeom>
          <a:noFill/>
          <a:ln>
            <a:noFill/>
          </a:ln>
          <a:effectLst>
            <a:prstShdw prst="shdw17" dist="17961" dir="2700000">
              <a:srgbClr val="959595">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6688" indent="-166688">
              <a:spcBef>
                <a:spcPct val="10000"/>
              </a:spcBef>
              <a:buFont typeface="Wingdings" charset="0"/>
              <a:buChar char="§"/>
            </a:pPr>
            <a:r>
              <a:rPr lang="en-GB" sz="1200" u="none" smtClean="0">
                <a:solidFill>
                  <a:srgbClr val="000000"/>
                </a:solidFill>
                <a:latin typeface="Arial" charset="0"/>
                <a:ea typeface="ＭＳ Ｐゴシック" charset="0"/>
              </a:rPr>
              <a:t>Lifestyle is a HK based department store operator of mid-high to high-end department stores in Hong Kong and China. </a:t>
            </a:r>
          </a:p>
          <a:p>
            <a:pPr marL="166688" indent="-166688">
              <a:spcBef>
                <a:spcPct val="10000"/>
              </a:spcBef>
              <a:buFont typeface="Wingdings" charset="0"/>
              <a:buChar char="§"/>
            </a:pPr>
            <a:r>
              <a:rPr lang="en-GB" sz="1200" u="none" smtClean="0">
                <a:solidFill>
                  <a:srgbClr val="000000"/>
                </a:solidFill>
                <a:latin typeface="Arial" charset="0"/>
                <a:ea typeface="ＭＳ Ｐゴシック" charset="0"/>
              </a:rPr>
              <a:t>The group currently operates 2 stores in HK under the SOGO brand and has expanded its stores portfolio to 3 in China under the Jiuguang brand. In 2010, HK contributed to 73% of total group sales and over 85% of group operating profit. </a:t>
            </a:r>
          </a:p>
          <a:p>
            <a:pPr marL="166688" indent="-166688">
              <a:spcBef>
                <a:spcPct val="10000"/>
              </a:spcBef>
              <a:buFont typeface="Wingdings" charset="0"/>
              <a:buChar char="§"/>
            </a:pPr>
            <a:r>
              <a:rPr lang="en-GB" sz="1200" u="none" smtClean="0">
                <a:solidFill>
                  <a:srgbClr val="000000"/>
                </a:solidFill>
                <a:latin typeface="Arial" charset="0"/>
                <a:ea typeface="ＭＳ Ｐゴシック" charset="0"/>
              </a:rPr>
              <a:t>Approximately 25-30% of HK sales are generated from cross-border Chinese tourists.  </a:t>
            </a:r>
          </a:p>
          <a:p>
            <a:pPr marL="166688" indent="-166688">
              <a:spcBef>
                <a:spcPct val="10000"/>
              </a:spcBef>
              <a:buFont typeface="Wingdings" charset="0"/>
              <a:buChar char="§"/>
            </a:pPr>
            <a:r>
              <a:rPr lang="en-GB" sz="1200" u="none" smtClean="0">
                <a:solidFill>
                  <a:srgbClr val="000000"/>
                </a:solidFill>
                <a:latin typeface="Arial" charset="0"/>
                <a:ea typeface="ＭＳ Ｐゴシック" charset="0"/>
              </a:rPr>
              <a:t>Lifestyle adopts an asset-heavy model and focuses on developing 1 flagship store every 2-3 years. </a:t>
            </a:r>
          </a:p>
          <a:p>
            <a:pPr marL="166688" indent="-166688">
              <a:spcBef>
                <a:spcPct val="10000"/>
              </a:spcBef>
              <a:buFont typeface="Wingdings" charset="0"/>
              <a:buChar char="§"/>
            </a:pPr>
            <a:r>
              <a:rPr lang="en-US" sz="1200" u="none" smtClean="0">
                <a:solidFill>
                  <a:srgbClr val="000000"/>
                </a:solidFill>
                <a:latin typeface="Arial" charset="0"/>
                <a:ea typeface="ＭＳ Ｐゴシック" charset="0"/>
              </a:rPr>
              <a:t>CEO owns +70% of the company</a:t>
            </a:r>
            <a:r>
              <a:rPr lang="ja-JP" altLang="en-US" sz="1200" u="none" smtClean="0">
                <a:solidFill>
                  <a:srgbClr val="000000"/>
                </a:solidFill>
                <a:latin typeface="Arial" charset="0"/>
                <a:ea typeface="ＭＳ Ｐゴシック" charset="0"/>
              </a:rPr>
              <a:t>’</a:t>
            </a:r>
            <a:r>
              <a:rPr lang="en-US" sz="1200" u="none" smtClean="0">
                <a:solidFill>
                  <a:srgbClr val="000000"/>
                </a:solidFill>
                <a:latin typeface="Arial" charset="0"/>
                <a:ea typeface="ＭＳ Ｐゴシック" charset="0"/>
              </a:rPr>
              <a:t>s shares</a:t>
            </a:r>
            <a:endParaRPr lang="en-GB" sz="1200" u="none" smtClean="0">
              <a:solidFill>
                <a:srgbClr val="000000"/>
              </a:solidFill>
              <a:latin typeface="Arial" charset="0"/>
              <a:ea typeface="ＭＳ Ｐゴシック" charset="0"/>
            </a:endParaRPr>
          </a:p>
          <a:p>
            <a:pPr marL="166688" indent="-166688">
              <a:spcBef>
                <a:spcPct val="10000"/>
              </a:spcBef>
              <a:buFont typeface="Wingdings" charset="0"/>
              <a:buChar char="§"/>
            </a:pPr>
            <a:endParaRPr lang="en-GB" sz="1400" u="none" smtClean="0">
              <a:solidFill>
                <a:srgbClr val="000000"/>
              </a:solidFill>
              <a:latin typeface="Arial" charset="0"/>
              <a:ea typeface="ＭＳ Ｐゴシック" charset="0"/>
            </a:endParaRPr>
          </a:p>
          <a:p>
            <a:pPr marL="166688" indent="-166688">
              <a:spcBef>
                <a:spcPct val="10000"/>
              </a:spcBef>
              <a:buFont typeface="Wingdings" charset="0"/>
              <a:buChar char="§"/>
            </a:pPr>
            <a:endParaRPr lang="en-GB" sz="1400" u="none" smtClean="0">
              <a:solidFill>
                <a:srgbClr val="000000"/>
              </a:solidFill>
              <a:latin typeface="Arial" charset="0"/>
              <a:ea typeface="ＭＳ Ｐゴシック" charset="0"/>
            </a:endParaRPr>
          </a:p>
          <a:p>
            <a:pPr marL="166688" indent="-166688">
              <a:spcBef>
                <a:spcPct val="10000"/>
              </a:spcBef>
              <a:buFont typeface="Wingdings" charset="0"/>
              <a:buChar char="§"/>
            </a:pPr>
            <a:endParaRPr lang="en-GB" sz="1400" b="1" u="none" smtClean="0">
              <a:solidFill>
                <a:srgbClr val="000000"/>
              </a:solidFill>
              <a:latin typeface="Arial" charset="0"/>
              <a:ea typeface="ＭＳ Ｐゴシック" charset="0"/>
            </a:endParaRPr>
          </a:p>
        </p:txBody>
      </p:sp>
      <p:sp>
        <p:nvSpPr>
          <p:cNvPr id="9221" name="Rectangle 5"/>
          <p:cNvSpPr>
            <a:spLocks noChangeArrowheads="1"/>
          </p:cNvSpPr>
          <p:nvPr/>
        </p:nvSpPr>
        <p:spPr bwMode="auto">
          <a:xfrm>
            <a:off x="178858" y="4114805"/>
            <a:ext cx="4700191" cy="2371725"/>
          </a:xfrm>
          <a:prstGeom prst="rect">
            <a:avLst/>
          </a:prstGeom>
          <a:solidFill>
            <a:srgbClr val="F8F8F8"/>
          </a:solidFill>
          <a:ln>
            <a:noFill/>
          </a:ln>
          <a:effectLst>
            <a:prstShdw prst="shdw17" dist="17961" dir="2700000">
              <a:srgbClr val="959595">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marL="166688" indent="-166688">
              <a:lnSpc>
                <a:spcPct val="110000"/>
              </a:lnSpc>
              <a:spcBef>
                <a:spcPct val="20000"/>
              </a:spcBef>
              <a:buFont typeface="Wingdings" charset="0"/>
              <a:buNone/>
            </a:pPr>
            <a:r>
              <a:rPr lang="en-GB" sz="1400" b="1" u="none" smtClean="0">
                <a:solidFill>
                  <a:srgbClr val="990033"/>
                </a:solidFill>
                <a:latin typeface="Arial" charset="0"/>
                <a:ea typeface="ＭＳ Ｐゴシック" charset="0"/>
              </a:rPr>
              <a:t>Valuation</a:t>
            </a:r>
          </a:p>
          <a:p>
            <a:pPr marL="166688" indent="-166688">
              <a:spcBef>
                <a:spcPct val="10000"/>
              </a:spcBef>
              <a:buFont typeface="Wingdings" charset="0"/>
              <a:buChar char="§"/>
            </a:pPr>
            <a:endParaRPr lang="en-GB" sz="1200" b="1" u="none" smtClean="0">
              <a:solidFill>
                <a:srgbClr val="000000"/>
              </a:solidFill>
              <a:latin typeface="Arial" charset="0"/>
              <a:ea typeface="ＭＳ Ｐゴシック" charset="0"/>
            </a:endParaRPr>
          </a:p>
        </p:txBody>
      </p:sp>
      <p:sp>
        <p:nvSpPr>
          <p:cNvPr id="9222" name="Rectangle 13"/>
          <p:cNvSpPr>
            <a:spLocks noChangeArrowheads="1"/>
          </p:cNvSpPr>
          <p:nvPr/>
        </p:nvSpPr>
        <p:spPr bwMode="auto">
          <a:xfrm>
            <a:off x="211535" y="4237043"/>
            <a:ext cx="4806817" cy="2154237"/>
          </a:xfrm>
          <a:prstGeom prst="rect">
            <a:avLst/>
          </a:prstGeom>
          <a:noFill/>
          <a:ln>
            <a:noFill/>
          </a:ln>
          <a:effectLst>
            <a:prstShdw prst="shdw17" dist="17961" dir="2700000">
              <a:srgbClr val="959595">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6688" indent="-166688">
              <a:spcBef>
                <a:spcPct val="10000"/>
              </a:spcBef>
              <a:buFont typeface="Wingdings" charset="0"/>
              <a:buChar char="§"/>
            </a:pPr>
            <a:endParaRPr lang="en-GB" sz="1400" u="none" smtClean="0">
              <a:solidFill>
                <a:srgbClr val="000000"/>
              </a:solidFill>
              <a:latin typeface="Arial" charset="0"/>
              <a:ea typeface="ＭＳ Ｐゴシック" charset="0"/>
            </a:endParaRPr>
          </a:p>
          <a:p>
            <a:pPr marL="166688" indent="-166688">
              <a:spcBef>
                <a:spcPct val="10000"/>
              </a:spcBef>
              <a:buFont typeface="Wingdings" charset="0"/>
              <a:buChar char="§"/>
            </a:pPr>
            <a:endParaRPr lang="en-GB" sz="1400" u="none" smtClean="0">
              <a:solidFill>
                <a:srgbClr val="000000"/>
              </a:solidFill>
              <a:latin typeface="Arial" charset="0"/>
              <a:ea typeface="ＭＳ Ｐゴシック" charset="0"/>
            </a:endParaRPr>
          </a:p>
          <a:p>
            <a:pPr marL="166688" indent="-166688">
              <a:spcBef>
                <a:spcPct val="10000"/>
              </a:spcBef>
              <a:buFont typeface="Wingdings" charset="0"/>
              <a:buChar char="§"/>
            </a:pPr>
            <a:endParaRPr lang="en-GB" sz="1400" b="1" u="none" smtClean="0">
              <a:solidFill>
                <a:srgbClr val="000000"/>
              </a:solidFill>
              <a:latin typeface="Arial" charset="0"/>
              <a:ea typeface="ＭＳ Ｐゴシック" charset="0"/>
            </a:endParaRPr>
          </a:p>
        </p:txBody>
      </p:sp>
      <p:sp>
        <p:nvSpPr>
          <p:cNvPr id="9223" name="Rectangle 9"/>
          <p:cNvSpPr>
            <a:spLocks noChangeArrowheads="1"/>
          </p:cNvSpPr>
          <p:nvPr/>
        </p:nvSpPr>
        <p:spPr bwMode="auto">
          <a:xfrm>
            <a:off x="9381464" y="6477000"/>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none" smtClean="0">
                <a:solidFill>
                  <a:srgbClr val="000000"/>
                </a:solidFill>
                <a:latin typeface="Arial" charset="0"/>
                <a:ea typeface="ＭＳ Ｐゴシック" charset="0"/>
              </a:rPr>
              <a:t>6</a:t>
            </a:r>
          </a:p>
        </p:txBody>
      </p:sp>
      <p:sp>
        <p:nvSpPr>
          <p:cNvPr id="11272" name="Rectangle 1"/>
          <p:cNvSpPr>
            <a:spLocks noChangeArrowheads="1"/>
          </p:cNvSpPr>
          <p:nvPr/>
        </p:nvSpPr>
        <p:spPr bwMode="auto">
          <a:xfrm>
            <a:off x="165100" y="4379913"/>
            <a:ext cx="4713950" cy="188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66688" indent="-166688">
              <a:spcBef>
                <a:spcPct val="10000"/>
              </a:spcBef>
              <a:buFont typeface="Wingdings" charset="0"/>
              <a:buChar char="§"/>
            </a:pPr>
            <a:r>
              <a:rPr lang="en-GB" sz="1200" u="none" smtClean="0">
                <a:solidFill>
                  <a:srgbClr val="000000"/>
                </a:solidFill>
                <a:latin typeface="Arial" charset="0"/>
                <a:ea typeface="ＭＳ Ｐゴシック" charset="0"/>
              </a:rPr>
              <a:t>TP HK$26 (31% upside incl. div) based on:-</a:t>
            </a:r>
          </a:p>
          <a:p>
            <a:pPr marL="623888" lvl="1" indent="-166688">
              <a:spcBef>
                <a:spcPct val="10000"/>
              </a:spcBef>
              <a:buFont typeface="Wingdings" charset="0"/>
              <a:buChar char="§"/>
            </a:pPr>
            <a:r>
              <a:rPr lang="en-US" sz="1200" b="1" u="none" smtClean="0">
                <a:solidFill>
                  <a:srgbClr val="000000"/>
                </a:solidFill>
                <a:latin typeface="Arial" charset="0"/>
                <a:ea typeface="ＭＳ Ｐゴシック" charset="0"/>
              </a:rPr>
              <a:t>SOTP</a:t>
            </a:r>
            <a:r>
              <a:rPr lang="en-US" sz="1200" u="none" smtClean="0">
                <a:solidFill>
                  <a:srgbClr val="000000"/>
                </a:solidFill>
                <a:latin typeface="Arial" charset="0"/>
                <a:ea typeface="ＭＳ Ｐゴシック" charset="0"/>
              </a:rPr>
              <a:t>: HK$28 (implying Fwd 2012E PE of 20.6x)</a:t>
            </a:r>
          </a:p>
          <a:p>
            <a:pPr marL="623888" lvl="1" indent="-166688">
              <a:spcBef>
                <a:spcPct val="10000"/>
              </a:spcBef>
              <a:buFont typeface="Wingdings" charset="0"/>
              <a:buChar char="§"/>
            </a:pPr>
            <a:endParaRPr lang="en-US" sz="1200" u="none" smtClean="0">
              <a:solidFill>
                <a:srgbClr val="000000"/>
              </a:solidFill>
              <a:latin typeface="Arial" charset="0"/>
              <a:ea typeface="ＭＳ Ｐゴシック" charset="0"/>
            </a:endParaRPr>
          </a:p>
          <a:p>
            <a:pPr marL="623888" lvl="1" indent="-166688">
              <a:spcBef>
                <a:spcPct val="10000"/>
              </a:spcBef>
              <a:buFont typeface="Wingdings" charset="0"/>
              <a:buChar char="§"/>
            </a:pPr>
            <a:r>
              <a:rPr lang="en-US" sz="1200" b="1" u="none" smtClean="0">
                <a:solidFill>
                  <a:srgbClr val="000000"/>
                </a:solidFill>
                <a:latin typeface="Arial" charset="0"/>
                <a:ea typeface="ＭＳ Ｐゴシック" charset="0"/>
              </a:rPr>
              <a:t>DCF</a:t>
            </a:r>
            <a:r>
              <a:rPr lang="en-US" sz="1200" u="none" smtClean="0">
                <a:solidFill>
                  <a:srgbClr val="000000"/>
                </a:solidFill>
                <a:latin typeface="Arial" charset="0"/>
                <a:ea typeface="ＭＳ Ｐゴシック" charset="0"/>
              </a:rPr>
              <a:t>: HK$25 (implying Fwd 2012E PE of 18.4x) </a:t>
            </a:r>
          </a:p>
          <a:p>
            <a:pPr marL="623888" lvl="1" indent="-166688">
              <a:spcBef>
                <a:spcPct val="10000"/>
              </a:spcBef>
              <a:buFont typeface="Wingdings" charset="0"/>
              <a:buChar char="§"/>
            </a:pPr>
            <a:endParaRPr lang="en-GB" sz="1200" u="none" smtClean="0">
              <a:solidFill>
                <a:srgbClr val="000000"/>
              </a:solidFill>
              <a:latin typeface="Arial" charset="0"/>
              <a:ea typeface="ＭＳ Ｐゴシック" charset="0"/>
            </a:endParaRPr>
          </a:p>
          <a:p>
            <a:pPr marL="623888" lvl="1" indent="-166688">
              <a:spcBef>
                <a:spcPct val="10000"/>
              </a:spcBef>
              <a:buFont typeface="Wingdings" charset="0"/>
              <a:buChar char="§"/>
            </a:pPr>
            <a:r>
              <a:rPr lang="en-GB" sz="1200" b="1" u="none" smtClean="0">
                <a:solidFill>
                  <a:srgbClr val="000000"/>
                </a:solidFill>
                <a:latin typeface="Arial" charset="0"/>
                <a:ea typeface="ＭＳ Ｐゴシック" charset="0"/>
              </a:rPr>
              <a:t>Multiple</a:t>
            </a:r>
            <a:r>
              <a:rPr lang="en-GB" sz="1200" u="none" smtClean="0">
                <a:solidFill>
                  <a:srgbClr val="000000"/>
                </a:solidFill>
                <a:latin typeface="Arial" charset="0"/>
                <a:ea typeface="ＭＳ Ｐゴシック" charset="0"/>
              </a:rPr>
              <a:t>: HK$27 (applying 20x Fwd 2012 PE). </a:t>
            </a:r>
          </a:p>
          <a:p>
            <a:pPr marL="623888" lvl="1" indent="-166688">
              <a:spcBef>
                <a:spcPct val="10000"/>
              </a:spcBef>
              <a:buFont typeface="Wingdings" charset="0"/>
              <a:buChar char="§"/>
            </a:pPr>
            <a:endParaRPr lang="en-GB" sz="1200" b="1" u="none" smtClean="0">
              <a:solidFill>
                <a:srgbClr val="000000"/>
              </a:solidFill>
              <a:latin typeface="Arial" charset="0"/>
              <a:ea typeface="ＭＳ Ｐゴシック" charset="0"/>
            </a:endParaRPr>
          </a:p>
          <a:p>
            <a:pPr marL="623888" lvl="1" indent="-166688">
              <a:spcBef>
                <a:spcPct val="10000"/>
              </a:spcBef>
              <a:buFont typeface="Wingdings" charset="0"/>
              <a:buChar char="§"/>
            </a:pPr>
            <a:r>
              <a:rPr lang="en-GB" sz="1200" u="none" smtClean="0">
                <a:solidFill>
                  <a:srgbClr val="000000"/>
                </a:solidFill>
                <a:latin typeface="Arial" charset="0"/>
                <a:ea typeface="ＭＳ Ｐゴシック" charset="0"/>
              </a:rPr>
              <a:t>Potential Downside – 16% downside if Chinese economy slows down below 7.5%</a:t>
            </a:r>
          </a:p>
        </p:txBody>
      </p:sp>
      <p:pic>
        <p:nvPicPr>
          <p:cNvPr id="9225"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97463" y="1028700"/>
            <a:ext cx="4607322" cy="194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pic>
        <p:nvPicPr>
          <p:cNvPr id="9229" name="Picture 13"/>
          <p:cNvPicPr>
            <a:picLocks noChangeAspect="1" noChangeArrowheads="1"/>
          </p:cNvPicPr>
          <p:nvPr/>
        </p:nvPicPr>
        <p:blipFill>
          <a:blip r:embed="rId4"/>
          <a:srcRect/>
          <a:stretch>
            <a:fillRect/>
          </a:stretch>
        </p:blipFill>
        <p:spPr bwMode="auto">
          <a:xfrm>
            <a:off x="5097462" y="3238500"/>
            <a:ext cx="4574646" cy="32591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227" name="TextBox 1"/>
          <p:cNvSpPr txBox="1">
            <a:spLocks noChangeArrowheads="1"/>
          </p:cNvSpPr>
          <p:nvPr/>
        </p:nvSpPr>
        <p:spPr bwMode="auto">
          <a:xfrm>
            <a:off x="7109619" y="3587750"/>
            <a:ext cx="1356916" cy="660400"/>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800" b="1" smtClean="0">
                <a:solidFill>
                  <a:srgbClr val="000000"/>
                </a:solidFill>
                <a:cs typeface="Arial" charset="0"/>
              </a:rPr>
              <a:t>Fwd PE</a:t>
            </a:r>
          </a:p>
          <a:p>
            <a:pPr eaLnBrk="1" hangingPunct="1"/>
            <a:r>
              <a:rPr lang="en-US" sz="800" b="1" u="none" smtClean="0">
                <a:solidFill>
                  <a:srgbClr val="000000"/>
                </a:solidFill>
                <a:cs typeface="Arial" charset="0"/>
              </a:rPr>
              <a:t>Ave:  21.6x</a:t>
            </a:r>
          </a:p>
          <a:p>
            <a:pPr eaLnBrk="1" hangingPunct="1"/>
            <a:r>
              <a:rPr lang="en-US" sz="800" b="1" u="none" smtClean="0">
                <a:solidFill>
                  <a:srgbClr val="000000"/>
                </a:solidFill>
                <a:cs typeface="Arial" charset="0"/>
              </a:rPr>
              <a:t>Ave (excl.GFC): 23.1x</a:t>
            </a:r>
          </a:p>
          <a:p>
            <a:pPr eaLnBrk="1" hangingPunct="1"/>
            <a:r>
              <a:rPr lang="en-US" sz="800" b="1" u="none" smtClean="0">
                <a:solidFill>
                  <a:srgbClr val="000000"/>
                </a:solidFill>
                <a:cs typeface="Arial" charset="0"/>
              </a:rPr>
              <a:t>Min: 7.1x</a:t>
            </a:r>
          </a:p>
          <a:p>
            <a:pPr eaLnBrk="1" hangingPunct="1"/>
            <a:r>
              <a:rPr lang="en-US" sz="800" b="1" u="none" smtClean="0">
                <a:solidFill>
                  <a:srgbClr val="000000"/>
                </a:solidFill>
                <a:cs typeface="Arial" charset="0"/>
              </a:rPr>
              <a:t>Max: 42.8x</a:t>
            </a:r>
          </a:p>
        </p:txBody>
      </p:sp>
    </p:spTree>
    <p:extLst>
      <p:ext uri="{BB962C8B-B14F-4D97-AF65-F5344CB8AC3E}">
        <p14:creationId xmlns:p14="http://schemas.microsoft.com/office/powerpoint/2010/main" xmlns="" val="291539095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atin typeface="Arial" charset="0"/>
              </a:rPr>
              <a:t>Lifestyle International (HK: 1212) (</a:t>
            </a:r>
            <a:r>
              <a:rPr lang="en-GB">
                <a:latin typeface="Calibri" charset="0"/>
              </a:rPr>
              <a:t>HK$21, TP HK$26, Rating ‘Buy’)</a:t>
            </a:r>
            <a:r>
              <a:rPr lang="en-GB">
                <a:latin typeface="Arial" charset="0"/>
              </a:rPr>
              <a:t> </a:t>
            </a:r>
            <a:br>
              <a:rPr lang="en-GB">
                <a:latin typeface="Arial" charset="0"/>
              </a:rPr>
            </a:br>
            <a:r>
              <a:rPr lang="en-GB" sz="1800">
                <a:solidFill>
                  <a:schemeClr val="tx1"/>
                </a:solidFill>
                <a:latin typeface="Arial" charset="0"/>
              </a:rPr>
              <a:t>Stable growth and margin expansion</a:t>
            </a:r>
            <a:endParaRPr lang="en-US" sz="1800">
              <a:solidFill>
                <a:schemeClr val="tx1"/>
              </a:solidFill>
              <a:latin typeface="Arial" charset="0"/>
            </a:endParaRPr>
          </a:p>
        </p:txBody>
      </p:sp>
      <p:sp>
        <p:nvSpPr>
          <p:cNvPr id="14" name="Rectangle 13"/>
          <p:cNvSpPr/>
          <p:nvPr/>
        </p:nvSpPr>
        <p:spPr>
          <a:xfrm>
            <a:off x="166820" y="1371600"/>
            <a:ext cx="4848092" cy="1905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Lifestyle experienced a stable growth on the back of strong performance of its flagship store and ramp-up of sales in its China stores</a:t>
            </a:r>
          </a:p>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Margin expansion is expected as:</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Movement towards higher ticket item</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Sales ramp-up in China stores will have positive contribution to earnings </a:t>
            </a:r>
          </a:p>
          <a:p>
            <a:pPr marL="285750" indent="-161925">
              <a:lnSpc>
                <a:spcPct val="115000"/>
              </a:lnSpc>
              <a:spcBef>
                <a:spcPct val="40000"/>
              </a:spcBef>
              <a:buFont typeface="Wingdings" charset="0"/>
              <a:buChar char="§"/>
            </a:pPr>
            <a:endParaRPr lang="en-GB" sz="1400" u="none" smtClean="0">
              <a:solidFill>
                <a:srgbClr val="000000"/>
              </a:solidFill>
              <a:latin typeface="Arial" charset="0"/>
              <a:ea typeface="ＭＳ Ｐゴシック" charset="0"/>
            </a:endParaRPr>
          </a:p>
        </p:txBody>
      </p:sp>
      <p:sp>
        <p:nvSpPr>
          <p:cNvPr id="23" name="Rectangle 22"/>
          <p:cNvSpPr/>
          <p:nvPr/>
        </p:nvSpPr>
        <p:spPr>
          <a:xfrm>
            <a:off x="4903127" y="957268"/>
            <a:ext cx="4848092" cy="24971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Key drivers of </a:t>
            </a:r>
            <a:r>
              <a:rPr lang="en-GB" sz="1400" u="none" smtClean="0">
                <a:solidFill>
                  <a:srgbClr val="000000"/>
                </a:solidFill>
                <a:latin typeface="Arial" charset="0"/>
                <a:ea typeface="ＭＳ Ｐゴシック" charset="0"/>
              </a:rPr>
              <a:t>the revenue are growth in ticket size in HK and volume/ticket size growth in China</a:t>
            </a:r>
          </a:p>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Chinese tourists in HK are trading up to big ticket items (jewelry, watches and luxury brands) and this will continue to contribute growth in HK while China stores will benefit from volume growth, as well as increasing demand for luxury goods</a:t>
            </a:r>
          </a:p>
          <a:p>
            <a:pPr marL="285750" indent="-161925">
              <a:lnSpc>
                <a:spcPct val="115000"/>
              </a:lnSpc>
              <a:spcBef>
                <a:spcPct val="40000"/>
              </a:spcBef>
              <a:buFont typeface="Wingdings" charset="0"/>
              <a:buChar char="§"/>
            </a:pPr>
            <a:endParaRPr lang="en-GB" sz="1400" u="none" smtClean="0">
              <a:solidFill>
                <a:srgbClr val="000000"/>
              </a:solidFill>
              <a:latin typeface="Arial" charset="0"/>
              <a:ea typeface="ＭＳ Ｐゴシック" charset="0"/>
            </a:endParaRPr>
          </a:p>
        </p:txBody>
      </p:sp>
      <p:sp>
        <p:nvSpPr>
          <p:cNvPr id="10245" name="Rectangle 9"/>
          <p:cNvSpPr>
            <a:spLocks noChangeArrowheads="1"/>
          </p:cNvSpPr>
          <p:nvPr/>
        </p:nvSpPr>
        <p:spPr bwMode="auto">
          <a:xfrm>
            <a:off x="9417579" y="6367464"/>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none" smtClean="0">
                <a:solidFill>
                  <a:srgbClr val="000000"/>
                </a:solidFill>
                <a:latin typeface="Arial" charset="0"/>
                <a:ea typeface="ＭＳ Ｐゴシック" charset="0"/>
              </a:rPr>
              <a:t>7</a:t>
            </a:r>
          </a:p>
        </p:txBody>
      </p:sp>
      <p:pic>
        <p:nvPicPr>
          <p:cNvPr id="14347" name="Picture 11"/>
          <p:cNvPicPr>
            <a:picLocks noChangeAspect="1" noChangeArrowheads="1"/>
          </p:cNvPicPr>
          <p:nvPr/>
        </p:nvPicPr>
        <p:blipFill>
          <a:blip r:embed="rId3"/>
          <a:srcRect/>
          <a:stretch>
            <a:fillRect/>
          </a:stretch>
        </p:blipFill>
        <p:spPr bwMode="auto">
          <a:xfrm>
            <a:off x="244213" y="3232155"/>
            <a:ext cx="4584965" cy="31353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7" name="Picture 1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40713" y="3232155"/>
            <a:ext cx="4755223" cy="313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spTree>
    <p:extLst>
      <p:ext uri="{BB962C8B-B14F-4D97-AF65-F5344CB8AC3E}">
        <p14:creationId xmlns:p14="http://schemas.microsoft.com/office/powerpoint/2010/main" xmlns="" val="329239239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atin typeface="Arial" charset="0"/>
              </a:rPr>
              <a:t>Lifestyle International (HK: 1212) (</a:t>
            </a:r>
            <a:r>
              <a:rPr lang="en-GB">
                <a:latin typeface="Calibri" charset="0"/>
              </a:rPr>
              <a:t>HK$21, TP HK$26, Rating ‘Buy’)</a:t>
            </a:r>
            <a:r>
              <a:rPr lang="en-GB">
                <a:latin typeface="Arial" charset="0"/>
              </a:rPr>
              <a:t> </a:t>
            </a:r>
            <a:br>
              <a:rPr lang="en-GB">
                <a:latin typeface="Arial" charset="0"/>
              </a:rPr>
            </a:br>
            <a:r>
              <a:rPr lang="en-GB" sz="1800">
                <a:solidFill>
                  <a:schemeClr val="tx1"/>
                </a:solidFill>
                <a:latin typeface="Arial" charset="0"/>
              </a:rPr>
              <a:t>Industry leading operational efficiency and sound capital allocation</a:t>
            </a:r>
            <a:endParaRPr lang="en-US" sz="1800">
              <a:solidFill>
                <a:schemeClr val="tx1"/>
              </a:solidFill>
              <a:latin typeface="Arial" charset="0"/>
            </a:endParaRPr>
          </a:p>
        </p:txBody>
      </p:sp>
      <p:sp>
        <p:nvSpPr>
          <p:cNvPr id="14" name="Rectangle 13"/>
          <p:cNvSpPr/>
          <p:nvPr/>
        </p:nvSpPr>
        <p:spPr>
          <a:xfrm>
            <a:off x="166820" y="2054230"/>
            <a:ext cx="4951280" cy="20939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r>
              <a:rPr lang="en-GB" sz="1400" u="none" smtClean="0">
                <a:solidFill>
                  <a:srgbClr val="000000"/>
                </a:solidFill>
                <a:latin typeface="Arial" charset="0"/>
                <a:ea typeface="ＭＳ Ｐゴシック" charset="0"/>
              </a:rPr>
              <a:t>Lifestyle outperformed its peers in operational efficiency due to:-</a:t>
            </a:r>
          </a:p>
          <a:p>
            <a:pPr marL="446088" lvl="1" indent="-176213">
              <a:lnSpc>
                <a:spcPct val="115000"/>
              </a:lnSpc>
              <a:spcBef>
                <a:spcPct val="40000"/>
              </a:spcBef>
              <a:buFontTx/>
              <a:buChar char="-"/>
            </a:pPr>
            <a:r>
              <a:rPr lang="en-GB" sz="1400" u="none" smtClean="0">
                <a:solidFill>
                  <a:srgbClr val="000000"/>
                </a:solidFill>
                <a:latin typeface="Arial" charset="0"/>
                <a:ea typeface="ＭＳ Ｐゴシック" charset="0"/>
              </a:rPr>
              <a:t>Strong bargaining power and merchandising skills</a:t>
            </a:r>
          </a:p>
          <a:p>
            <a:pPr marL="446088" lvl="1" indent="-176213">
              <a:lnSpc>
                <a:spcPct val="115000"/>
              </a:lnSpc>
              <a:spcBef>
                <a:spcPct val="40000"/>
              </a:spcBef>
              <a:buFontTx/>
              <a:buChar char="-"/>
            </a:pPr>
            <a:r>
              <a:rPr lang="en-GB" sz="1400" u="none" smtClean="0">
                <a:solidFill>
                  <a:srgbClr val="000000"/>
                </a:solidFill>
                <a:latin typeface="Arial" charset="0"/>
                <a:ea typeface="ＭＳ Ｐゴシック" charset="0"/>
              </a:rPr>
              <a:t>Smaller number of stores and prudent expansion strategy</a:t>
            </a:r>
          </a:p>
          <a:p>
            <a:pPr marL="446088" lvl="1" indent="-176213">
              <a:lnSpc>
                <a:spcPct val="115000"/>
              </a:lnSpc>
              <a:spcBef>
                <a:spcPct val="40000"/>
              </a:spcBef>
              <a:buFontTx/>
              <a:buChar char="-"/>
            </a:pPr>
            <a:r>
              <a:rPr lang="en-US" sz="1400" u="none" smtClean="0">
                <a:solidFill>
                  <a:srgbClr val="000000"/>
                </a:solidFill>
                <a:latin typeface="Arial" charset="0"/>
                <a:ea typeface="ＭＳ Ｐゴシック" charset="0"/>
              </a:rPr>
              <a:t>Self ownership of operating properties</a:t>
            </a:r>
          </a:p>
          <a:p>
            <a:pPr marL="446088" lvl="1" indent="-176213">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Despite its asset heavy model, Lifestyle has above industry average ROCE (13% vs. 11%)</a:t>
            </a:r>
          </a:p>
          <a:p>
            <a:pPr marL="446088" lvl="1" indent="-176213">
              <a:lnSpc>
                <a:spcPct val="115000"/>
              </a:lnSpc>
              <a:spcBef>
                <a:spcPct val="40000"/>
              </a:spcBef>
              <a:buFontTx/>
              <a:buChar char="-"/>
            </a:pPr>
            <a:endParaRPr lang="en-US" sz="1400" u="none" smtClean="0">
              <a:solidFill>
                <a:srgbClr val="000000"/>
              </a:solidFill>
              <a:latin typeface="Arial" charset="0"/>
              <a:ea typeface="ＭＳ Ｐゴシック" charset="0"/>
            </a:endParaRPr>
          </a:p>
          <a:p>
            <a:pPr marL="446088" lvl="1" indent="-176213">
              <a:lnSpc>
                <a:spcPct val="115000"/>
              </a:lnSpc>
              <a:spcBef>
                <a:spcPct val="40000"/>
              </a:spcBef>
              <a:buFontTx/>
              <a:buChar char="-"/>
            </a:pPr>
            <a:endParaRPr lang="en-GB" sz="1400"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endParaRPr lang="en-US" sz="1400"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endParaRPr lang="en-GB" sz="1400" u="none" smtClean="0">
              <a:solidFill>
                <a:srgbClr val="000000"/>
              </a:solidFill>
              <a:latin typeface="Arial" charset="0"/>
              <a:ea typeface="ＭＳ Ｐゴシック" charset="0"/>
            </a:endParaRPr>
          </a:p>
        </p:txBody>
      </p:sp>
      <p:sp>
        <p:nvSpPr>
          <p:cNvPr id="23" name="Rectangle 22"/>
          <p:cNvSpPr/>
          <p:nvPr/>
        </p:nvSpPr>
        <p:spPr>
          <a:xfrm>
            <a:off x="4903127" y="842965"/>
            <a:ext cx="4848092" cy="24971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endParaRPr lang="en-US" sz="1400" u="none" smtClean="0">
              <a:solidFill>
                <a:srgbClr val="000000"/>
              </a:solidFill>
              <a:latin typeface="Arial" charset="0"/>
              <a:ea typeface="ＭＳ Ｐゴシック" charset="0"/>
            </a:endParaRPr>
          </a:p>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Lifestyle has low inventory days and has negative working capital</a:t>
            </a:r>
          </a:p>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Distributes ~30% of FCF from operation as dividend and share buyback</a:t>
            </a:r>
          </a:p>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On 2-3 year cycle, it spends most of FCF from operation for expansion of new stores</a:t>
            </a:r>
          </a:p>
          <a:p>
            <a:pPr marL="285750" indent="-161925">
              <a:lnSpc>
                <a:spcPct val="115000"/>
              </a:lnSpc>
              <a:spcBef>
                <a:spcPct val="40000"/>
              </a:spcBef>
              <a:buFont typeface="Wingdings" charset="0"/>
              <a:buChar char="§"/>
            </a:pPr>
            <a:endParaRPr lang="en-GB" sz="1400" u="none" smtClean="0">
              <a:solidFill>
                <a:srgbClr val="000000"/>
              </a:solidFill>
              <a:latin typeface="Arial" charset="0"/>
              <a:ea typeface="ＭＳ Ｐゴシック" charset="0"/>
            </a:endParaRPr>
          </a:p>
        </p:txBody>
      </p:sp>
      <p:sp>
        <p:nvSpPr>
          <p:cNvPr id="11269" name="Rectangle 9"/>
          <p:cNvSpPr>
            <a:spLocks noChangeArrowheads="1"/>
          </p:cNvSpPr>
          <p:nvPr/>
        </p:nvSpPr>
        <p:spPr bwMode="auto">
          <a:xfrm>
            <a:off x="9417579" y="6367464"/>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none" smtClean="0">
                <a:solidFill>
                  <a:srgbClr val="000000"/>
                </a:solidFill>
                <a:latin typeface="Arial" charset="0"/>
                <a:ea typeface="ＭＳ Ｐゴシック" charset="0"/>
              </a:rPr>
              <a:t>8</a:t>
            </a:r>
          </a:p>
        </p:txBody>
      </p:sp>
      <p:pic>
        <p:nvPicPr>
          <p:cNvPr id="11270"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3834" y="3568705"/>
            <a:ext cx="4382029" cy="3146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pic>
        <p:nvPicPr>
          <p:cNvPr id="11271" name="Picture 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52750" y="3568700"/>
            <a:ext cx="4259925" cy="313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spTree>
    <p:extLst>
      <p:ext uri="{BB962C8B-B14F-4D97-AF65-F5344CB8AC3E}">
        <p14:creationId xmlns:p14="http://schemas.microsoft.com/office/powerpoint/2010/main" xmlns="" val="416898098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atin typeface="Arial" charset="0"/>
              </a:rPr>
              <a:t>Lifestyle International (HK: 1212) (</a:t>
            </a:r>
            <a:r>
              <a:rPr lang="en-GB">
                <a:latin typeface="Calibri" charset="0"/>
              </a:rPr>
              <a:t>HK$21, TP HK$26, Rating ‘Buy’)</a:t>
            </a:r>
            <a:r>
              <a:rPr lang="en-GB">
                <a:latin typeface="Arial" charset="0"/>
              </a:rPr>
              <a:t> </a:t>
            </a:r>
            <a:br>
              <a:rPr lang="en-GB">
                <a:latin typeface="Arial" charset="0"/>
              </a:rPr>
            </a:br>
            <a:r>
              <a:rPr lang="en-GB" sz="1800">
                <a:solidFill>
                  <a:schemeClr val="tx1"/>
                </a:solidFill>
                <a:latin typeface="Arial" charset="0"/>
              </a:rPr>
              <a:t>Valuation - SOTP</a:t>
            </a:r>
            <a:endParaRPr lang="en-US" sz="1800">
              <a:solidFill>
                <a:schemeClr val="tx1"/>
              </a:solidFill>
              <a:latin typeface="Arial" charset="0"/>
            </a:endParaRPr>
          </a:p>
        </p:txBody>
      </p:sp>
      <p:sp>
        <p:nvSpPr>
          <p:cNvPr id="8" name="Rectangle 7"/>
          <p:cNvSpPr/>
          <p:nvPr/>
        </p:nvSpPr>
        <p:spPr>
          <a:xfrm>
            <a:off x="383517" y="1128718"/>
            <a:ext cx="9192286" cy="8223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charset="0"/>
              <a:buChar char="Ø"/>
            </a:pPr>
            <a:r>
              <a:rPr lang="en-US" sz="1600" b="1" u="none" smtClean="0">
                <a:solidFill>
                  <a:srgbClr val="000000"/>
                </a:solidFill>
                <a:latin typeface="Arial" charset="0"/>
                <a:ea typeface="ＭＳ Ｐゴシック" charset="0"/>
              </a:rPr>
              <a:t>SOTP used to carve out the value attributing to its department store retail operations, and value of its properties and other investments</a:t>
            </a:r>
            <a:endParaRPr lang="en-GB" sz="1600" b="1" u="none" smtClean="0">
              <a:solidFill>
                <a:srgbClr val="000000"/>
              </a:solidFill>
              <a:latin typeface="Arial" charset="0"/>
              <a:ea typeface="ＭＳ Ｐゴシック" charset="0"/>
            </a:endParaRPr>
          </a:p>
        </p:txBody>
      </p:sp>
      <p:sp>
        <p:nvSpPr>
          <p:cNvPr id="12292" name="Rectangle 9"/>
          <p:cNvSpPr>
            <a:spLocks noChangeArrowheads="1"/>
          </p:cNvSpPr>
          <p:nvPr/>
        </p:nvSpPr>
        <p:spPr bwMode="auto">
          <a:xfrm>
            <a:off x="9417579" y="6367464"/>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none" smtClean="0">
                <a:solidFill>
                  <a:srgbClr val="000000"/>
                </a:solidFill>
                <a:latin typeface="Arial" charset="0"/>
                <a:ea typeface="ＭＳ Ｐゴシック" charset="0"/>
              </a:rPr>
              <a:t>9</a:t>
            </a:r>
          </a:p>
        </p:txBody>
      </p:sp>
      <p:pic>
        <p:nvPicPr>
          <p:cNvPr id="12293"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3517" y="2081213"/>
            <a:ext cx="9274836" cy="428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spTree>
    <p:extLst>
      <p:ext uri="{BB962C8B-B14F-4D97-AF65-F5344CB8AC3E}">
        <p14:creationId xmlns:p14="http://schemas.microsoft.com/office/powerpoint/2010/main" xmlns="" val="266437567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atin typeface="Arial" charset="0"/>
              </a:rPr>
              <a:t>Lifestyle International (HK: 1212) (</a:t>
            </a:r>
            <a:r>
              <a:rPr lang="en-GB">
                <a:latin typeface="Calibri" charset="0"/>
              </a:rPr>
              <a:t>HK$21, TP HK$26, Rating ‘Buy’)</a:t>
            </a:r>
            <a:r>
              <a:rPr lang="en-GB">
                <a:latin typeface="Arial" charset="0"/>
              </a:rPr>
              <a:t> </a:t>
            </a:r>
            <a:br>
              <a:rPr lang="en-GB">
                <a:latin typeface="Arial" charset="0"/>
              </a:rPr>
            </a:br>
            <a:r>
              <a:rPr lang="en-GB" sz="1800">
                <a:solidFill>
                  <a:schemeClr val="tx1"/>
                </a:solidFill>
                <a:latin typeface="Arial" charset="0"/>
              </a:rPr>
              <a:t>Valuation - DCF</a:t>
            </a:r>
            <a:endParaRPr lang="en-US" sz="1800">
              <a:solidFill>
                <a:schemeClr val="tx1"/>
              </a:solidFill>
              <a:latin typeface="Arial" charset="0"/>
            </a:endParaRPr>
          </a:p>
        </p:txBody>
      </p:sp>
      <p:sp>
        <p:nvSpPr>
          <p:cNvPr id="3" name="Rectangle 4"/>
          <p:cNvSpPr>
            <a:spLocks noChangeArrowheads="1"/>
          </p:cNvSpPr>
          <p:nvPr/>
        </p:nvSpPr>
        <p:spPr bwMode="auto">
          <a:xfrm>
            <a:off x="184021" y="1050930"/>
            <a:ext cx="3126581" cy="21939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lstStyle/>
          <a:p>
            <a:pPr marL="285750" indent="-161925">
              <a:lnSpc>
                <a:spcPct val="115000"/>
              </a:lnSpc>
              <a:spcBef>
                <a:spcPct val="40000"/>
              </a:spcBef>
              <a:buFont typeface="Wingdings" charset="0"/>
              <a:buChar char="§"/>
            </a:pPr>
            <a:r>
              <a:rPr lang="en-GB" sz="1400" b="1" u="none" smtClean="0">
                <a:solidFill>
                  <a:srgbClr val="000000"/>
                </a:solidFill>
                <a:latin typeface="Arial" charset="0"/>
                <a:ea typeface="ＭＳ Ｐゴシック" charset="0"/>
              </a:rPr>
              <a:t>Base Case</a:t>
            </a:r>
          </a:p>
          <a:p>
            <a:pPr marL="400050" lvl="1" indent="-114300">
              <a:lnSpc>
                <a:spcPct val="115000"/>
              </a:lnSpc>
              <a:spcBef>
                <a:spcPts val="200"/>
              </a:spcBef>
              <a:buFont typeface="Wingdings" charset="0"/>
              <a:buChar char="§"/>
            </a:pPr>
            <a:r>
              <a:rPr lang="en-US" sz="1000" b="1" u="none" smtClean="0">
                <a:solidFill>
                  <a:srgbClr val="000000"/>
                </a:solidFill>
                <a:latin typeface="Arial" charset="0"/>
                <a:ea typeface="ＭＳ Ｐゴシック" charset="0"/>
              </a:rPr>
              <a:t>HK</a:t>
            </a:r>
            <a:endParaRPr lang="en-GB" sz="1000" b="1"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US" sz="900" u="none" smtClean="0">
                <a:solidFill>
                  <a:srgbClr val="000000"/>
                </a:solidFill>
                <a:latin typeface="Arial" charset="0"/>
                <a:ea typeface="ＭＳ Ｐゴシック" charset="0"/>
              </a:rPr>
              <a:t>Continued current retail environment</a:t>
            </a:r>
            <a:endParaRPr lang="en-GB" sz="900"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GB" sz="900" u="none" smtClean="0">
                <a:solidFill>
                  <a:srgbClr val="000000"/>
                </a:solidFill>
                <a:latin typeface="Arial" charset="0"/>
                <a:ea typeface="ＭＳ Ｐゴシック" charset="0"/>
              </a:rPr>
              <a:t>Topline growing at CAGR 10% p.a. 2011-2015</a:t>
            </a:r>
          </a:p>
          <a:p>
            <a:pPr marL="400050" lvl="1" indent="-114300">
              <a:lnSpc>
                <a:spcPct val="115000"/>
              </a:lnSpc>
              <a:spcBef>
                <a:spcPts val="200"/>
              </a:spcBef>
              <a:buFont typeface="Wingdings" charset="0"/>
              <a:buChar char="§"/>
            </a:pPr>
            <a:r>
              <a:rPr lang="en-GB" sz="1000" b="1" u="none" smtClean="0">
                <a:solidFill>
                  <a:srgbClr val="000000"/>
                </a:solidFill>
                <a:latin typeface="Arial" charset="0"/>
                <a:ea typeface="ＭＳ Ｐゴシック" charset="0"/>
              </a:rPr>
              <a:t>China</a:t>
            </a:r>
          </a:p>
          <a:p>
            <a:pPr marL="628650" lvl="2" indent="-171450">
              <a:lnSpc>
                <a:spcPct val="115000"/>
              </a:lnSpc>
              <a:spcBef>
                <a:spcPts val="200"/>
              </a:spcBef>
              <a:buFont typeface="Wingdings" charset="0"/>
              <a:buChar char="§"/>
            </a:pPr>
            <a:r>
              <a:rPr lang="en-US" sz="900" u="none" smtClean="0">
                <a:solidFill>
                  <a:srgbClr val="000000"/>
                </a:solidFill>
                <a:latin typeface="Arial" charset="0"/>
                <a:ea typeface="ＭＳ Ｐゴシック" charset="0"/>
              </a:rPr>
              <a:t>Continued GDP growth at ~10%</a:t>
            </a:r>
            <a:endParaRPr lang="en-GB" sz="900"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GB" sz="900" u="none" smtClean="0">
                <a:solidFill>
                  <a:srgbClr val="000000"/>
                </a:solidFill>
                <a:latin typeface="Arial" charset="0"/>
                <a:ea typeface="ＭＳ Ｐゴシック" charset="0"/>
              </a:rPr>
              <a:t>Topline growing at CAGR 15% p.a. 2011-2015</a:t>
            </a:r>
          </a:p>
          <a:p>
            <a:pPr marL="400050" lvl="1" indent="-114300">
              <a:lnSpc>
                <a:spcPct val="115000"/>
              </a:lnSpc>
              <a:spcBef>
                <a:spcPts val="200"/>
              </a:spcBef>
              <a:buFont typeface="Wingdings" charset="0"/>
              <a:buChar char="§"/>
            </a:pPr>
            <a:r>
              <a:rPr lang="en-US" sz="1000" b="1" u="none" smtClean="0">
                <a:solidFill>
                  <a:srgbClr val="000000"/>
                </a:solidFill>
                <a:latin typeface="Arial" charset="0"/>
                <a:ea typeface="ＭＳ Ｐゴシック" charset="0"/>
              </a:rPr>
              <a:t>EBIT Margin expands to ~18%</a:t>
            </a:r>
          </a:p>
        </p:txBody>
      </p:sp>
      <p:sp>
        <p:nvSpPr>
          <p:cNvPr id="13316" name="Rectangle 5"/>
          <p:cNvSpPr>
            <a:spLocks noChangeAspect="1" noChangeArrowheads="1"/>
          </p:cNvSpPr>
          <p:nvPr/>
        </p:nvSpPr>
        <p:spPr bwMode="auto">
          <a:xfrm>
            <a:off x="297527" y="1131888"/>
            <a:ext cx="218413" cy="214312"/>
          </a:xfrm>
          <a:prstGeom prst="rect">
            <a:avLst/>
          </a:prstGeom>
          <a:solidFill>
            <a:srgbClr val="800000"/>
          </a:solidFill>
          <a:ln>
            <a:noFill/>
          </a:ln>
          <a:effectLst>
            <a:prstShdw prst="shdw17" dist="17961" dir="2700000">
              <a:srgbClr val="4D0000">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600" b="1" u="none" smtClean="0">
                <a:solidFill>
                  <a:srgbClr val="FFFFFF"/>
                </a:solidFill>
                <a:latin typeface="Arial" charset="0"/>
                <a:ea typeface="ＭＳ Ｐゴシック" charset="0"/>
              </a:rPr>
              <a:t>1</a:t>
            </a:r>
          </a:p>
        </p:txBody>
      </p:sp>
      <p:sp>
        <p:nvSpPr>
          <p:cNvPr id="5" name="Rectangle 4"/>
          <p:cNvSpPr>
            <a:spLocks noChangeArrowheads="1"/>
          </p:cNvSpPr>
          <p:nvPr/>
        </p:nvSpPr>
        <p:spPr bwMode="auto">
          <a:xfrm>
            <a:off x="3412070" y="1036643"/>
            <a:ext cx="3126581" cy="2206625"/>
          </a:xfrm>
          <a:prstGeom prst="rect">
            <a:avLst/>
          </a:prstGeom>
          <a:gradFill rotWithShape="1">
            <a:gsLst>
              <a:gs pos="0">
                <a:srgbClr val="C5F7A5"/>
              </a:gs>
              <a:gs pos="35001">
                <a:srgbClr val="D5F8C1"/>
              </a:gs>
              <a:gs pos="100000">
                <a:srgbClr val="EFFDE6"/>
              </a:gs>
            </a:gsLst>
            <a:lin ang="16200000" scaled="1"/>
          </a:gradFill>
          <a:ln w="9525">
            <a:solidFill>
              <a:srgbClr val="76AD40"/>
            </a:solidFill>
            <a:miter lim="800000"/>
            <a:headEnd/>
            <a:tailEnd/>
          </a:ln>
          <a:effectLst>
            <a:outerShdw blurRad="40000" dist="20000" dir="5400000" rotWithShape="0">
              <a:srgbClr val="000000">
                <a:alpha val="37999"/>
              </a:srgbClr>
            </a:outerShdw>
          </a:effectLst>
        </p:spPr>
        <p:txBody>
          <a:bodyPr/>
          <a:lstStyle/>
          <a:p>
            <a:pPr marL="285750" indent="-161925">
              <a:lnSpc>
                <a:spcPct val="115000"/>
              </a:lnSpc>
              <a:spcBef>
                <a:spcPct val="40000"/>
              </a:spcBef>
              <a:buFont typeface="Wingdings" charset="0"/>
              <a:buChar char="§"/>
            </a:pPr>
            <a:r>
              <a:rPr lang="en-GB" sz="1400" b="1" u="none" smtClean="0">
                <a:solidFill>
                  <a:srgbClr val="000000"/>
                </a:solidFill>
                <a:latin typeface="Arial" charset="0"/>
                <a:ea typeface="ＭＳ Ｐゴシック" charset="0"/>
              </a:rPr>
              <a:t>Bull Case</a:t>
            </a:r>
          </a:p>
          <a:p>
            <a:pPr marL="400050" lvl="1" indent="-114300">
              <a:lnSpc>
                <a:spcPct val="115000"/>
              </a:lnSpc>
              <a:spcBef>
                <a:spcPts val="200"/>
              </a:spcBef>
              <a:buFont typeface="Wingdings" charset="0"/>
              <a:buChar char="§"/>
            </a:pPr>
            <a:r>
              <a:rPr lang="en-US" sz="1000" b="1" u="none" smtClean="0">
                <a:solidFill>
                  <a:srgbClr val="000000"/>
                </a:solidFill>
                <a:latin typeface="Arial" charset="0"/>
                <a:ea typeface="ＭＳ Ｐゴシック" charset="0"/>
              </a:rPr>
              <a:t>HK</a:t>
            </a:r>
            <a:endParaRPr lang="en-GB" sz="1000" b="1"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US" sz="900" u="none" smtClean="0">
                <a:solidFill>
                  <a:srgbClr val="000000"/>
                </a:solidFill>
                <a:latin typeface="Arial" charset="0"/>
                <a:ea typeface="ＭＳ Ｐゴシック" charset="0"/>
              </a:rPr>
              <a:t>Continued current retail environment</a:t>
            </a:r>
            <a:endParaRPr lang="en-GB" sz="900"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GB" sz="900" u="none" smtClean="0">
                <a:solidFill>
                  <a:srgbClr val="000000"/>
                </a:solidFill>
                <a:latin typeface="Arial" charset="0"/>
                <a:ea typeface="ＭＳ Ｐゴシック" charset="0"/>
              </a:rPr>
              <a:t>Topline growing at CAGR 13% p.a. 2011-2015</a:t>
            </a:r>
          </a:p>
          <a:p>
            <a:pPr marL="400050" lvl="1" indent="-114300">
              <a:lnSpc>
                <a:spcPct val="115000"/>
              </a:lnSpc>
              <a:spcBef>
                <a:spcPts val="200"/>
              </a:spcBef>
              <a:buFont typeface="Wingdings" charset="0"/>
              <a:buChar char="§"/>
            </a:pPr>
            <a:r>
              <a:rPr lang="en-GB" sz="1000" b="1" u="none" smtClean="0">
                <a:solidFill>
                  <a:srgbClr val="000000"/>
                </a:solidFill>
                <a:latin typeface="Arial" charset="0"/>
                <a:ea typeface="ＭＳ Ｐゴシック" charset="0"/>
              </a:rPr>
              <a:t>China</a:t>
            </a:r>
          </a:p>
          <a:p>
            <a:pPr marL="628650" lvl="2" indent="-171450">
              <a:lnSpc>
                <a:spcPct val="115000"/>
              </a:lnSpc>
              <a:spcBef>
                <a:spcPts val="200"/>
              </a:spcBef>
              <a:buFont typeface="Wingdings" charset="0"/>
              <a:buChar char="§"/>
            </a:pPr>
            <a:r>
              <a:rPr lang="en-US" sz="900" u="none" smtClean="0">
                <a:solidFill>
                  <a:srgbClr val="000000"/>
                </a:solidFill>
                <a:latin typeface="Arial" charset="0"/>
                <a:ea typeface="ＭＳ Ｐゴシック" charset="0"/>
              </a:rPr>
              <a:t>Continued GDP growth at ~10%</a:t>
            </a:r>
            <a:endParaRPr lang="en-GB" sz="900"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GB" sz="900" u="none" smtClean="0">
                <a:solidFill>
                  <a:srgbClr val="000000"/>
                </a:solidFill>
                <a:latin typeface="Arial" charset="0"/>
                <a:ea typeface="ＭＳ Ｐゴシック" charset="0"/>
              </a:rPr>
              <a:t>Topline growing at CAGR 18% p.a. 2011-2015</a:t>
            </a:r>
          </a:p>
          <a:p>
            <a:pPr marL="400050" lvl="1" indent="-114300">
              <a:lnSpc>
                <a:spcPct val="115000"/>
              </a:lnSpc>
              <a:spcBef>
                <a:spcPts val="200"/>
              </a:spcBef>
              <a:buFont typeface="Wingdings" charset="0"/>
              <a:buChar char="§"/>
            </a:pPr>
            <a:r>
              <a:rPr lang="en-US" sz="1000" b="1" u="none" smtClean="0">
                <a:solidFill>
                  <a:srgbClr val="000000"/>
                </a:solidFill>
                <a:latin typeface="Arial" charset="0"/>
                <a:ea typeface="ＭＳ Ｐゴシック" charset="0"/>
              </a:rPr>
              <a:t>EBIT Margin expands to ~20%</a:t>
            </a:r>
            <a:endParaRPr lang="en-GB" sz="1000" b="1" u="none" smtClean="0">
              <a:solidFill>
                <a:srgbClr val="000000"/>
              </a:solidFill>
              <a:latin typeface="Arial" charset="0"/>
              <a:ea typeface="ＭＳ Ｐゴシック" charset="0"/>
            </a:endParaRPr>
          </a:p>
          <a:p>
            <a:pPr marL="400050" lvl="1" indent="-114300">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628650" lvl="2" indent="-171450">
              <a:lnSpc>
                <a:spcPct val="115000"/>
              </a:lnSpc>
              <a:spcBef>
                <a:spcPct val="40000"/>
              </a:spcBef>
            </a:pPr>
            <a:endParaRPr lang="en-GB" sz="1400" u="none" smtClean="0">
              <a:solidFill>
                <a:srgbClr val="000000"/>
              </a:solidFill>
              <a:latin typeface="Arial" charset="0"/>
              <a:ea typeface="ＭＳ Ｐゴシック" charset="0"/>
            </a:endParaRPr>
          </a:p>
          <a:p>
            <a:pPr marL="628650" lvl="2" indent="-171450">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p:txBody>
      </p:sp>
      <p:sp>
        <p:nvSpPr>
          <p:cNvPr id="13318" name="Rectangle 7"/>
          <p:cNvSpPr>
            <a:spLocks noChangeAspect="1" noChangeArrowheads="1"/>
          </p:cNvSpPr>
          <p:nvPr/>
        </p:nvSpPr>
        <p:spPr bwMode="auto">
          <a:xfrm>
            <a:off x="3544491" y="1131888"/>
            <a:ext cx="218413" cy="214312"/>
          </a:xfrm>
          <a:prstGeom prst="rect">
            <a:avLst/>
          </a:prstGeom>
          <a:solidFill>
            <a:srgbClr val="800000"/>
          </a:solidFill>
          <a:ln>
            <a:noFill/>
          </a:ln>
          <a:effectLst>
            <a:prstShdw prst="shdw17" dist="17961" dir="2700000">
              <a:srgbClr val="4D0000">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600" b="1" u="none" smtClean="0">
                <a:solidFill>
                  <a:srgbClr val="FFFFFF"/>
                </a:solidFill>
                <a:latin typeface="Arial" charset="0"/>
                <a:ea typeface="ＭＳ Ｐゴシック" charset="0"/>
              </a:rPr>
              <a:t>2</a:t>
            </a:r>
          </a:p>
        </p:txBody>
      </p:sp>
      <p:sp>
        <p:nvSpPr>
          <p:cNvPr id="7" name="Rectangle 4"/>
          <p:cNvSpPr>
            <a:spLocks noChangeArrowheads="1"/>
          </p:cNvSpPr>
          <p:nvPr/>
        </p:nvSpPr>
        <p:spPr bwMode="auto">
          <a:xfrm>
            <a:off x="6640119" y="1036643"/>
            <a:ext cx="3126581" cy="220662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40000" dist="20000" dir="5400000" rotWithShape="0">
              <a:srgbClr val="000000">
                <a:alpha val="37999"/>
              </a:srgbClr>
            </a:outerShdw>
          </a:effectLst>
        </p:spPr>
        <p:txBody>
          <a:bodyPr/>
          <a:lstStyle/>
          <a:p>
            <a:pPr marL="285750" indent="-161925">
              <a:lnSpc>
                <a:spcPct val="115000"/>
              </a:lnSpc>
              <a:spcBef>
                <a:spcPct val="40000"/>
              </a:spcBef>
              <a:buFont typeface="Wingdings" charset="0"/>
              <a:buChar char="§"/>
            </a:pPr>
            <a:r>
              <a:rPr lang="en-GB" sz="1400" b="1" u="none" smtClean="0">
                <a:solidFill>
                  <a:srgbClr val="000000"/>
                </a:solidFill>
                <a:latin typeface="Arial" charset="0"/>
                <a:ea typeface="ＭＳ Ｐゴシック" charset="0"/>
              </a:rPr>
              <a:t>Bear Case</a:t>
            </a:r>
          </a:p>
          <a:p>
            <a:pPr marL="400050" lvl="1" indent="-114300">
              <a:lnSpc>
                <a:spcPct val="115000"/>
              </a:lnSpc>
              <a:spcBef>
                <a:spcPts val="200"/>
              </a:spcBef>
              <a:buFont typeface="Wingdings" charset="0"/>
              <a:buChar char="§"/>
            </a:pPr>
            <a:r>
              <a:rPr lang="en-US" sz="1000" b="1" u="none" smtClean="0">
                <a:solidFill>
                  <a:srgbClr val="000000"/>
                </a:solidFill>
                <a:latin typeface="Arial" charset="0"/>
                <a:ea typeface="ＭＳ Ｐゴシック" charset="0"/>
              </a:rPr>
              <a:t>HK</a:t>
            </a:r>
            <a:endParaRPr lang="en-GB" sz="1000" b="1"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US" sz="900" u="none" smtClean="0">
                <a:solidFill>
                  <a:srgbClr val="000000"/>
                </a:solidFill>
                <a:latin typeface="Arial" charset="0"/>
                <a:ea typeface="ＭＳ Ｐゴシック" charset="0"/>
              </a:rPr>
              <a:t>Slowdown in 2H2012-2013</a:t>
            </a:r>
            <a:endParaRPr lang="en-GB" sz="900"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GB" sz="900" u="none" smtClean="0">
                <a:solidFill>
                  <a:srgbClr val="000000"/>
                </a:solidFill>
                <a:latin typeface="Arial" charset="0"/>
                <a:ea typeface="ＭＳ Ｐゴシック" charset="0"/>
              </a:rPr>
              <a:t>Topline growing at CAGR 3% p.a. 2011-2015</a:t>
            </a:r>
          </a:p>
          <a:p>
            <a:pPr marL="400050" lvl="1" indent="-114300">
              <a:lnSpc>
                <a:spcPct val="115000"/>
              </a:lnSpc>
              <a:spcBef>
                <a:spcPts val="200"/>
              </a:spcBef>
              <a:buFont typeface="Wingdings" charset="0"/>
              <a:buChar char="§"/>
            </a:pPr>
            <a:r>
              <a:rPr lang="en-GB" sz="1000" b="1" u="none" smtClean="0">
                <a:solidFill>
                  <a:srgbClr val="000000"/>
                </a:solidFill>
                <a:latin typeface="Arial" charset="0"/>
                <a:ea typeface="ＭＳ Ｐゴシック" charset="0"/>
              </a:rPr>
              <a:t>China</a:t>
            </a:r>
          </a:p>
          <a:p>
            <a:pPr marL="628650" lvl="2" indent="-171450">
              <a:lnSpc>
                <a:spcPct val="115000"/>
              </a:lnSpc>
              <a:spcBef>
                <a:spcPts val="200"/>
              </a:spcBef>
              <a:buFont typeface="Wingdings" charset="0"/>
              <a:buChar char="§"/>
            </a:pPr>
            <a:r>
              <a:rPr lang="en-US" sz="900" u="none" smtClean="0">
                <a:solidFill>
                  <a:srgbClr val="000000"/>
                </a:solidFill>
                <a:latin typeface="Arial" charset="0"/>
                <a:ea typeface="ＭＳ Ｐゴシック" charset="0"/>
              </a:rPr>
              <a:t>Hard landing (GDP growth at below 7.5%)</a:t>
            </a:r>
            <a:endParaRPr lang="en-GB" sz="900" u="none" smtClean="0">
              <a:solidFill>
                <a:srgbClr val="000000"/>
              </a:solidFill>
              <a:latin typeface="Arial" charset="0"/>
              <a:ea typeface="ＭＳ Ｐゴシック" charset="0"/>
            </a:endParaRPr>
          </a:p>
          <a:p>
            <a:pPr marL="628650" lvl="2" indent="-171450">
              <a:lnSpc>
                <a:spcPct val="115000"/>
              </a:lnSpc>
              <a:spcBef>
                <a:spcPts val="200"/>
              </a:spcBef>
              <a:buFont typeface="Wingdings" charset="0"/>
              <a:buChar char="§"/>
            </a:pPr>
            <a:r>
              <a:rPr lang="en-GB" sz="900" u="none" smtClean="0">
                <a:solidFill>
                  <a:srgbClr val="000000"/>
                </a:solidFill>
                <a:latin typeface="Arial" charset="0"/>
                <a:ea typeface="ＭＳ Ｐゴシック" charset="0"/>
              </a:rPr>
              <a:t>Topline growing at CAGR 5% p.a. 2011-2015</a:t>
            </a:r>
          </a:p>
          <a:p>
            <a:pPr marL="400050" lvl="1" indent="-114300">
              <a:lnSpc>
                <a:spcPct val="115000"/>
              </a:lnSpc>
              <a:spcBef>
                <a:spcPts val="200"/>
              </a:spcBef>
              <a:buFont typeface="Wingdings" charset="0"/>
              <a:buChar char="§"/>
            </a:pPr>
            <a:r>
              <a:rPr lang="en-US" sz="1000" b="1" u="none" smtClean="0">
                <a:solidFill>
                  <a:srgbClr val="000000"/>
                </a:solidFill>
                <a:latin typeface="Arial" charset="0"/>
                <a:ea typeface="ＭＳ Ｐゴシック" charset="0"/>
              </a:rPr>
              <a:t>EBIT contracts to expands to ~15%</a:t>
            </a:r>
            <a:endParaRPr lang="en-GB" sz="1000" b="1" u="none" smtClean="0">
              <a:solidFill>
                <a:srgbClr val="000000"/>
              </a:solidFill>
              <a:latin typeface="Arial" charset="0"/>
              <a:ea typeface="ＭＳ Ｐゴシック" charset="0"/>
            </a:endParaRPr>
          </a:p>
          <a:p>
            <a:pPr marL="400050" lvl="1" indent="-114300">
              <a:lnSpc>
                <a:spcPct val="115000"/>
              </a:lnSpc>
              <a:spcBef>
                <a:spcPct val="40000"/>
              </a:spcBef>
            </a:pPr>
            <a:endParaRPr lang="en-GB" sz="1400" b="1" u="none" smtClean="0">
              <a:solidFill>
                <a:srgbClr val="000000"/>
              </a:solidFill>
              <a:latin typeface="Arial" charset="0"/>
              <a:ea typeface="ＭＳ Ｐゴシック" charset="0"/>
            </a:endParaRPr>
          </a:p>
          <a:p>
            <a:pPr marL="400050" lvl="1" indent="-114300">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400050" lvl="1" indent="-114300">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400050" lvl="1" indent="-114300">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a:p>
            <a:pPr marL="628650" lvl="2" indent="-171450">
              <a:lnSpc>
                <a:spcPct val="115000"/>
              </a:lnSpc>
              <a:spcBef>
                <a:spcPct val="40000"/>
              </a:spcBef>
            </a:pPr>
            <a:endParaRPr lang="en-GB" sz="1400" u="none" smtClean="0">
              <a:solidFill>
                <a:srgbClr val="000000"/>
              </a:solidFill>
              <a:latin typeface="Arial" charset="0"/>
              <a:ea typeface="ＭＳ Ｐゴシック" charset="0"/>
            </a:endParaRPr>
          </a:p>
          <a:p>
            <a:pPr marL="628650" lvl="2" indent="-171450">
              <a:lnSpc>
                <a:spcPct val="115000"/>
              </a:lnSpc>
              <a:spcBef>
                <a:spcPct val="40000"/>
              </a:spcBef>
              <a:buFont typeface="Wingdings" charset="0"/>
              <a:buChar char="§"/>
            </a:pPr>
            <a:endParaRPr lang="en-GB" sz="1400" b="1" u="none" smtClean="0">
              <a:solidFill>
                <a:srgbClr val="000000"/>
              </a:solidFill>
              <a:latin typeface="Arial" charset="0"/>
              <a:ea typeface="ＭＳ Ｐゴシック" charset="0"/>
            </a:endParaRPr>
          </a:p>
        </p:txBody>
      </p:sp>
      <p:sp>
        <p:nvSpPr>
          <p:cNvPr id="13320" name="Rectangle 10"/>
          <p:cNvSpPr>
            <a:spLocks noChangeAspect="1" noChangeArrowheads="1"/>
          </p:cNvSpPr>
          <p:nvPr/>
        </p:nvSpPr>
        <p:spPr bwMode="auto">
          <a:xfrm>
            <a:off x="6745026" y="1120780"/>
            <a:ext cx="218414" cy="214313"/>
          </a:xfrm>
          <a:prstGeom prst="rect">
            <a:avLst/>
          </a:prstGeom>
          <a:solidFill>
            <a:srgbClr val="800000"/>
          </a:solidFill>
          <a:ln>
            <a:noFill/>
          </a:ln>
          <a:effectLst>
            <a:prstShdw prst="shdw17" dist="17961" dir="2700000">
              <a:srgbClr val="4D0000">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sz="1600" b="1" u="none" smtClean="0">
                <a:solidFill>
                  <a:srgbClr val="FFFFFF"/>
                </a:solidFill>
                <a:latin typeface="Arial" charset="0"/>
                <a:ea typeface="ＭＳ Ｐゴシック" charset="0"/>
              </a:rPr>
              <a:t>3</a:t>
            </a:r>
          </a:p>
        </p:txBody>
      </p:sp>
      <p:sp>
        <p:nvSpPr>
          <p:cNvPr id="13321" name="Rectangle 9"/>
          <p:cNvSpPr>
            <a:spLocks noChangeArrowheads="1"/>
          </p:cNvSpPr>
          <p:nvPr/>
        </p:nvSpPr>
        <p:spPr bwMode="auto">
          <a:xfrm>
            <a:off x="9417581" y="6367464"/>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none" smtClean="0">
                <a:solidFill>
                  <a:srgbClr val="000000"/>
                </a:solidFill>
                <a:latin typeface="Arial" charset="0"/>
                <a:ea typeface="ＭＳ Ｐゴシック" charset="0"/>
              </a:rPr>
              <a:t>10</a:t>
            </a:r>
          </a:p>
        </p:txBody>
      </p:sp>
      <p:pic>
        <p:nvPicPr>
          <p:cNvPr id="13322" name="Picture 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4021" y="3376618"/>
            <a:ext cx="3138619" cy="291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pic>
        <p:nvPicPr>
          <p:cNvPr id="13323" name="Picture 2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5828" y="3376613"/>
            <a:ext cx="3126581" cy="290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pic>
        <p:nvPicPr>
          <p:cNvPr id="13324" name="Picture 2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91965" y="3354388"/>
            <a:ext cx="3214290" cy="299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spTree>
    <p:extLst>
      <p:ext uri="{BB962C8B-B14F-4D97-AF65-F5344CB8AC3E}">
        <p14:creationId xmlns:p14="http://schemas.microsoft.com/office/powerpoint/2010/main" xmlns="" val="110399560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atin typeface="Arial" charset="0"/>
              </a:rPr>
              <a:t>Lifestyle International (HK: 1212) (</a:t>
            </a:r>
            <a:r>
              <a:rPr lang="en-GB">
                <a:latin typeface="Calibri" charset="0"/>
              </a:rPr>
              <a:t>HK$21, TP HK$26, Rating ‘Buy’)</a:t>
            </a:r>
            <a:r>
              <a:rPr lang="en-GB">
                <a:latin typeface="Arial" charset="0"/>
              </a:rPr>
              <a:t> </a:t>
            </a:r>
            <a:br>
              <a:rPr lang="en-GB">
                <a:latin typeface="Arial" charset="0"/>
              </a:rPr>
            </a:br>
            <a:r>
              <a:rPr lang="en-GB" sz="1800">
                <a:solidFill>
                  <a:schemeClr val="tx1"/>
                </a:solidFill>
                <a:latin typeface="Arial" charset="0"/>
              </a:rPr>
              <a:t>Valuation – Multiple Approach</a:t>
            </a:r>
            <a:endParaRPr lang="en-US" sz="1800">
              <a:solidFill>
                <a:schemeClr val="tx1"/>
              </a:solidFill>
              <a:latin typeface="Arial" charset="0"/>
            </a:endParaRPr>
          </a:p>
        </p:txBody>
      </p:sp>
      <p:sp>
        <p:nvSpPr>
          <p:cNvPr id="14" name="Rectangle 13"/>
          <p:cNvSpPr/>
          <p:nvPr/>
        </p:nvSpPr>
        <p:spPr>
          <a:xfrm>
            <a:off x="137586" y="908050"/>
            <a:ext cx="4951281" cy="26368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r>
              <a:rPr lang="en-GB" sz="1400" u="none" smtClean="0">
                <a:solidFill>
                  <a:srgbClr val="000000"/>
                </a:solidFill>
                <a:latin typeface="Arial" charset="0"/>
                <a:ea typeface="ＭＳ Ｐゴシック" charset="0"/>
              </a:rPr>
              <a:t>Lifestyle is currently trading at 20.5x/15.7x consensus 2011/12 PE, at discount to its historical Fwd PE range (average 23.1x excl. PE during GFC)</a:t>
            </a:r>
          </a:p>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Now is a good entry point- on the back of continued EPS growth and should trade between 20-25x Fwd PE range</a:t>
            </a:r>
          </a:p>
          <a:p>
            <a:pPr marL="285750" indent="-161925">
              <a:lnSpc>
                <a:spcPct val="115000"/>
              </a:lnSpc>
              <a:spcBef>
                <a:spcPct val="40000"/>
              </a:spcBef>
              <a:buFont typeface="Wingdings" charset="0"/>
              <a:buChar char="§"/>
            </a:pPr>
            <a:endParaRPr lang="en-GB" sz="1400" u="none" smtClean="0">
              <a:solidFill>
                <a:srgbClr val="000000"/>
              </a:solidFill>
              <a:latin typeface="Arial" charset="0"/>
              <a:ea typeface="ＭＳ Ｐゴシック" charset="0"/>
            </a:endParaRPr>
          </a:p>
        </p:txBody>
      </p:sp>
      <p:sp>
        <p:nvSpPr>
          <p:cNvPr id="23" name="Rectangle 22"/>
          <p:cNvSpPr/>
          <p:nvPr/>
        </p:nvSpPr>
        <p:spPr>
          <a:xfrm>
            <a:off x="4961600" y="665167"/>
            <a:ext cx="4848092" cy="24971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Lifestyle is trading in line with its peers. However, I expect multiple expansion for Lifestyle and the sector as a whole</a:t>
            </a:r>
          </a:p>
          <a:p>
            <a:pPr marL="285750" indent="-161925">
              <a:lnSpc>
                <a:spcPct val="115000"/>
              </a:lnSpc>
              <a:spcBef>
                <a:spcPct val="40000"/>
              </a:spcBef>
              <a:buFont typeface="Wingdings" charset="0"/>
              <a:buChar char="§"/>
            </a:pPr>
            <a:r>
              <a:rPr lang="en-US" sz="1400" u="none" smtClean="0">
                <a:solidFill>
                  <a:srgbClr val="000000"/>
                </a:solidFill>
                <a:latin typeface="Arial" charset="0"/>
                <a:ea typeface="ＭＳ Ｐゴシック" charset="0"/>
              </a:rPr>
              <a:t>I believe in the durability of growth going beyond the consensus timeframe   </a:t>
            </a:r>
            <a:endParaRPr lang="en-GB" sz="1400" u="none" smtClean="0">
              <a:solidFill>
                <a:srgbClr val="000000"/>
              </a:solidFill>
              <a:latin typeface="Arial" charset="0"/>
              <a:ea typeface="ＭＳ Ｐゴシック" charset="0"/>
            </a:endParaRPr>
          </a:p>
        </p:txBody>
      </p:sp>
      <p:sp>
        <p:nvSpPr>
          <p:cNvPr id="14341" name="Rectangle 9"/>
          <p:cNvSpPr>
            <a:spLocks noChangeArrowheads="1"/>
          </p:cNvSpPr>
          <p:nvPr/>
        </p:nvSpPr>
        <p:spPr bwMode="auto">
          <a:xfrm>
            <a:off x="9417582" y="6367464"/>
            <a:ext cx="3976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u="none" smtClean="0">
                <a:solidFill>
                  <a:srgbClr val="000000"/>
                </a:solidFill>
                <a:latin typeface="Arial" charset="0"/>
                <a:ea typeface="ＭＳ Ｐゴシック" charset="0"/>
              </a:rPr>
              <a:t>11</a:t>
            </a:r>
          </a:p>
        </p:txBody>
      </p:sp>
      <p:pic>
        <p:nvPicPr>
          <p:cNvPr id="1434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78041" y="3049588"/>
            <a:ext cx="4421584" cy="332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pic>
        <p:nvPicPr>
          <p:cNvPr id="14343"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629" y="2994025"/>
            <a:ext cx="4541970" cy="3430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17961" dir="2700000" algn="ctr" rotWithShape="0">
                    <a:srgbClr val="496829">
                      <a:alpha val="74998"/>
                    </a:srgbClr>
                  </a:outerShdw>
                </a:effectLst>
              </a14:hiddenEffects>
            </a:ext>
          </a:extLst>
        </p:spPr>
      </p:pic>
    </p:spTree>
    <p:extLst>
      <p:ext uri="{BB962C8B-B14F-4D97-AF65-F5344CB8AC3E}">
        <p14:creationId xmlns:p14="http://schemas.microsoft.com/office/powerpoint/2010/main" xmlns="" val="209254540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82506" y="4406905"/>
            <a:ext cx="8420100" cy="1362075"/>
          </a:xfrm>
          <a:prstGeom prst="rect">
            <a:avLst/>
          </a:prstGeom>
          <a:noFill/>
          <a:ln w="9525">
            <a:noFill/>
            <a:miter lim="800000"/>
            <a:headEnd/>
            <a:tailEnd/>
          </a:ln>
        </p:spPr>
        <p:txBody>
          <a:bodyPr/>
          <a:lstStyle>
            <a:lvl1pPr algn="l">
              <a:defRPr sz="4000" b="1" cap="all"/>
            </a:lvl1pPr>
          </a:lstStyle>
          <a:p>
            <a:pPr eaLnBrk="0" hangingPunct="0">
              <a:lnSpc>
                <a:spcPct val="95000"/>
              </a:lnSpc>
              <a:defRPr/>
            </a:pPr>
            <a:r>
              <a:rPr lang="en-US" u="none" kern="0" dirty="0" smtClean="0">
                <a:solidFill>
                  <a:srgbClr val="990033"/>
                </a:solidFill>
                <a:latin typeface="Arial"/>
                <a:ea typeface="ＭＳ Ｐゴシック" charset="0"/>
              </a:rPr>
              <a:t>Appendix</a:t>
            </a:r>
            <a:endParaRPr lang="en-US" u="none" kern="0" dirty="0">
              <a:solidFill>
                <a:srgbClr val="990033"/>
              </a:solidFill>
              <a:latin typeface="Arial"/>
              <a:ea typeface="ＭＳ Ｐゴシック" charset="0"/>
            </a:endParaRPr>
          </a:p>
        </p:txBody>
      </p:sp>
    </p:spTree>
    <p:extLst>
      <p:ext uri="{BB962C8B-B14F-4D97-AF65-F5344CB8AC3E}">
        <p14:creationId xmlns:p14="http://schemas.microsoft.com/office/powerpoint/2010/main" xmlns="" val="18577279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1537" y="325438"/>
            <a:ext cx="9025467" cy="1143000"/>
          </a:xfrm>
        </p:spPr>
        <p:txBody>
          <a:bodyPr/>
          <a:lstStyle/>
          <a:p>
            <a:pPr eaLnBrk="1" hangingPunct="1"/>
            <a:r>
              <a:rPr lang="en-US">
                <a:latin typeface="Arial" charset="0"/>
              </a:rPr>
              <a:t>Sector Analysis</a:t>
            </a:r>
            <a:endParaRPr lang="en-US" sz="1800">
              <a:solidFill>
                <a:schemeClr val="tx1"/>
              </a:solidFill>
              <a:latin typeface="Arial" charset="0"/>
            </a:endParaRPr>
          </a:p>
        </p:txBody>
      </p:sp>
      <p:sp>
        <p:nvSpPr>
          <p:cNvPr id="16387" name="Rectangle 10"/>
          <p:cNvSpPr>
            <a:spLocks noChangeArrowheads="1"/>
          </p:cNvSpPr>
          <p:nvPr/>
        </p:nvSpPr>
        <p:spPr bwMode="auto">
          <a:xfrm rot="-5400000">
            <a:off x="539354" y="1555488"/>
            <a:ext cx="747712" cy="1183217"/>
          </a:xfrm>
          <a:prstGeom prst="rect">
            <a:avLst/>
          </a:prstGeom>
          <a:solidFill>
            <a:srgbClr val="800000"/>
          </a:solidFill>
          <a:ln>
            <a:noFill/>
          </a:ln>
          <a:effectLst>
            <a:prstShdw prst="shdw17" dist="17961" dir="2700000">
              <a:srgbClr val="4D0000">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vert="eaVert" lIns="0" rIns="0" anchor="ctr"/>
          <a:lstStyle/>
          <a:p>
            <a:pPr algn="ctr"/>
            <a:r>
              <a:rPr lang="en-GB" sz="1200" b="1" u="none" smtClean="0">
                <a:solidFill>
                  <a:srgbClr val="FFFFFF"/>
                </a:solidFill>
                <a:latin typeface="Arial" charset="0"/>
                <a:ea typeface="ＭＳ Ｐゴシック" charset="0"/>
              </a:rPr>
              <a:t>Competition</a:t>
            </a:r>
            <a:endParaRPr lang="en-US" sz="1200" b="1" u="none" smtClean="0">
              <a:solidFill>
                <a:srgbClr val="FFFFFF"/>
              </a:solidFill>
              <a:latin typeface="Arial" charset="0"/>
              <a:ea typeface="ＭＳ Ｐゴシック" charset="0"/>
            </a:endParaRPr>
          </a:p>
        </p:txBody>
      </p:sp>
      <p:sp>
        <p:nvSpPr>
          <p:cNvPr id="16388" name="Rectangle 4"/>
          <p:cNvSpPr>
            <a:spLocks noChangeArrowheads="1"/>
          </p:cNvSpPr>
          <p:nvPr/>
        </p:nvSpPr>
        <p:spPr bwMode="auto">
          <a:xfrm>
            <a:off x="1723231" y="1781175"/>
            <a:ext cx="3652838" cy="742950"/>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r>
              <a:rPr lang="en-US" sz="1200" b="1" u="none" smtClean="0">
                <a:solidFill>
                  <a:srgbClr val="000000"/>
                </a:solidFill>
                <a:latin typeface="Arial" charset="0"/>
                <a:ea typeface="ＭＳ Ｐゴシック" charset="0"/>
              </a:rPr>
              <a:t>Medium</a:t>
            </a:r>
          </a:p>
          <a:p>
            <a:pPr marL="174625" indent="-114300">
              <a:buFontTx/>
              <a:buChar char="•"/>
            </a:pPr>
            <a:r>
              <a:rPr lang="en-US" sz="1200" u="none" smtClean="0">
                <a:solidFill>
                  <a:srgbClr val="000000"/>
                </a:solidFill>
                <a:latin typeface="Arial" charset="0"/>
                <a:ea typeface="ＭＳ Ｐゴシック" charset="0"/>
              </a:rPr>
              <a:t>Established market with top 6 dominating the market</a:t>
            </a:r>
            <a:endParaRPr lang="en-GB" sz="12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US" sz="1000" u="none" smtClean="0">
              <a:solidFill>
                <a:srgbClr val="000000"/>
              </a:solidFill>
              <a:latin typeface="Arial" charset="0"/>
              <a:ea typeface="ＭＳ Ｐゴシック" charset="0"/>
            </a:endParaRPr>
          </a:p>
        </p:txBody>
      </p:sp>
      <p:sp>
        <p:nvSpPr>
          <p:cNvPr id="149" name="Rectangle 11"/>
          <p:cNvSpPr>
            <a:spLocks noChangeArrowheads="1"/>
          </p:cNvSpPr>
          <p:nvPr/>
        </p:nvSpPr>
        <p:spPr bwMode="auto">
          <a:xfrm>
            <a:off x="1743871" y="1373188"/>
            <a:ext cx="3630481" cy="354012"/>
          </a:xfrm>
          <a:prstGeom prst="rect">
            <a:avLst/>
          </a:prstGeom>
          <a:ln>
            <a:solidFill>
              <a:srgbClr val="C00000"/>
            </a:solidFill>
            <a:headEnd/>
            <a:tailEnd/>
          </a:ln>
        </p:spPr>
        <p:style>
          <a:lnRef idx="2">
            <a:schemeClr val="dk1"/>
          </a:lnRef>
          <a:fillRef idx="1">
            <a:schemeClr val="lt1"/>
          </a:fillRef>
          <a:effectRef idx="0">
            <a:schemeClr val="dk1"/>
          </a:effectRef>
          <a:fontRef idx="minor">
            <a:schemeClr val="dk1"/>
          </a:fontRef>
        </p:style>
        <p:txBody>
          <a:bodyPr lIns="0" rIns="0"/>
          <a:lstStyle/>
          <a:p>
            <a:pPr algn="ctr"/>
            <a:r>
              <a:rPr lang="en-GB" sz="1400" b="1" u="none" smtClean="0">
                <a:solidFill>
                  <a:srgbClr val="990033"/>
                </a:solidFill>
                <a:latin typeface="Arial" charset="0"/>
                <a:ea typeface="ＭＳ Ｐゴシック" charset="0"/>
              </a:rPr>
              <a:t>HK Department Stores</a:t>
            </a:r>
            <a:endParaRPr lang="en-US" sz="1400" u="none" smtClean="0">
              <a:solidFill>
                <a:srgbClr val="990033"/>
              </a:solidFill>
              <a:latin typeface="Arial" charset="0"/>
              <a:ea typeface="ＭＳ Ｐゴシック" charset="0"/>
            </a:endParaRPr>
          </a:p>
        </p:txBody>
      </p:sp>
      <p:sp>
        <p:nvSpPr>
          <p:cNvPr id="153" name="Rectangle 11"/>
          <p:cNvSpPr>
            <a:spLocks noChangeArrowheads="1"/>
          </p:cNvSpPr>
          <p:nvPr/>
        </p:nvSpPr>
        <p:spPr bwMode="auto">
          <a:xfrm>
            <a:off x="5563529" y="1373188"/>
            <a:ext cx="3635640" cy="355600"/>
          </a:xfrm>
          <a:prstGeom prst="rect">
            <a:avLst/>
          </a:prstGeom>
          <a:ln>
            <a:solidFill>
              <a:srgbClr val="C00000"/>
            </a:solidFill>
            <a:headEnd/>
            <a:tailEnd/>
          </a:ln>
        </p:spPr>
        <p:style>
          <a:lnRef idx="2">
            <a:schemeClr val="dk1"/>
          </a:lnRef>
          <a:fillRef idx="1">
            <a:schemeClr val="lt1"/>
          </a:fillRef>
          <a:effectRef idx="0">
            <a:schemeClr val="dk1"/>
          </a:effectRef>
          <a:fontRef idx="minor">
            <a:schemeClr val="dk1"/>
          </a:fontRef>
        </p:style>
        <p:txBody>
          <a:bodyPr lIns="0" rIns="0"/>
          <a:lstStyle/>
          <a:p>
            <a:pPr algn="ctr"/>
            <a:r>
              <a:rPr lang="en-GB" sz="1400" b="1" u="none" smtClean="0">
                <a:solidFill>
                  <a:srgbClr val="990033"/>
                </a:solidFill>
                <a:latin typeface="Arial" charset="0"/>
                <a:ea typeface="ＭＳ Ｐゴシック" charset="0"/>
              </a:rPr>
              <a:t>Chinese Department Stores</a:t>
            </a:r>
            <a:endParaRPr lang="en-US" sz="1400" u="none" smtClean="0">
              <a:solidFill>
                <a:srgbClr val="990033"/>
              </a:solidFill>
              <a:latin typeface="Arial" charset="0"/>
              <a:ea typeface="ＭＳ Ｐゴシック" charset="0"/>
            </a:endParaRPr>
          </a:p>
        </p:txBody>
      </p:sp>
      <p:sp>
        <p:nvSpPr>
          <p:cNvPr id="16391" name="Rectangle 10"/>
          <p:cNvSpPr>
            <a:spLocks noChangeArrowheads="1"/>
          </p:cNvSpPr>
          <p:nvPr/>
        </p:nvSpPr>
        <p:spPr bwMode="auto">
          <a:xfrm rot="-5400000">
            <a:off x="418706" y="2508782"/>
            <a:ext cx="968375" cy="1183217"/>
          </a:xfrm>
          <a:prstGeom prst="rect">
            <a:avLst/>
          </a:prstGeom>
          <a:solidFill>
            <a:srgbClr val="800000"/>
          </a:solidFill>
          <a:ln>
            <a:noFill/>
          </a:ln>
          <a:effectLst>
            <a:prstShdw prst="shdw17" dist="17961" dir="2700000">
              <a:srgbClr val="4D0000">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vert="eaVert" lIns="0" rIns="0" anchor="ctr"/>
          <a:lstStyle/>
          <a:p>
            <a:pPr algn="ctr"/>
            <a:r>
              <a:rPr lang="en-GB" sz="1200" b="1" u="none" smtClean="0">
                <a:solidFill>
                  <a:srgbClr val="FFFFFF"/>
                </a:solidFill>
                <a:latin typeface="Arial" charset="0"/>
                <a:ea typeface="ＭＳ Ｐゴシック" charset="0"/>
              </a:rPr>
              <a:t>Barrier to Entry</a:t>
            </a:r>
            <a:endParaRPr lang="en-US" sz="1200" b="1" u="none" smtClean="0">
              <a:solidFill>
                <a:srgbClr val="FFFFFF"/>
              </a:solidFill>
              <a:latin typeface="Arial" charset="0"/>
              <a:ea typeface="ＭＳ Ｐゴシック" charset="0"/>
            </a:endParaRPr>
          </a:p>
        </p:txBody>
      </p:sp>
      <p:sp>
        <p:nvSpPr>
          <p:cNvPr id="16392" name="Rectangle 10"/>
          <p:cNvSpPr>
            <a:spLocks noChangeArrowheads="1"/>
          </p:cNvSpPr>
          <p:nvPr/>
        </p:nvSpPr>
        <p:spPr bwMode="auto">
          <a:xfrm rot="-5400000">
            <a:off x="577454" y="3428735"/>
            <a:ext cx="671512" cy="1183217"/>
          </a:xfrm>
          <a:prstGeom prst="rect">
            <a:avLst/>
          </a:prstGeom>
          <a:solidFill>
            <a:srgbClr val="800000"/>
          </a:solidFill>
          <a:ln>
            <a:noFill/>
          </a:ln>
          <a:effectLst>
            <a:prstShdw prst="shdw17" dist="17961" dir="2700000">
              <a:srgbClr val="4D0000">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vert="eaVert" lIns="0" rIns="0" anchor="ctr"/>
          <a:lstStyle/>
          <a:p>
            <a:pPr algn="ctr"/>
            <a:r>
              <a:rPr lang="en-GB" sz="1200" b="1" u="none" smtClean="0">
                <a:solidFill>
                  <a:srgbClr val="FFFFFF"/>
                </a:solidFill>
                <a:latin typeface="Arial" charset="0"/>
                <a:ea typeface="ＭＳ Ｐゴシック" charset="0"/>
              </a:rPr>
              <a:t>Pricing Power</a:t>
            </a:r>
            <a:endParaRPr lang="en-US" sz="1200" b="1" u="none" smtClean="0">
              <a:solidFill>
                <a:srgbClr val="FFFFFF"/>
              </a:solidFill>
              <a:latin typeface="Arial" charset="0"/>
              <a:ea typeface="ＭＳ Ｐゴシック" charset="0"/>
            </a:endParaRPr>
          </a:p>
        </p:txBody>
      </p:sp>
      <p:sp>
        <p:nvSpPr>
          <p:cNvPr id="16393" name="Rectangle 10"/>
          <p:cNvSpPr>
            <a:spLocks noChangeArrowheads="1"/>
          </p:cNvSpPr>
          <p:nvPr/>
        </p:nvSpPr>
        <p:spPr bwMode="auto">
          <a:xfrm rot="-5400000">
            <a:off x="515806" y="4270113"/>
            <a:ext cx="801688" cy="1183217"/>
          </a:xfrm>
          <a:prstGeom prst="rect">
            <a:avLst/>
          </a:prstGeom>
          <a:solidFill>
            <a:srgbClr val="800000"/>
          </a:solidFill>
          <a:ln>
            <a:noFill/>
          </a:ln>
          <a:effectLst>
            <a:prstShdw prst="shdw17" dist="17961" dir="2700000">
              <a:srgbClr val="4D0000">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vert="eaVert" lIns="0" rIns="0" anchor="ctr"/>
          <a:lstStyle/>
          <a:p>
            <a:pPr algn="ctr"/>
            <a:r>
              <a:rPr lang="en-GB" sz="1200" b="1" u="none" smtClean="0">
                <a:solidFill>
                  <a:srgbClr val="FFFFFF"/>
                </a:solidFill>
                <a:latin typeface="Arial" charset="0"/>
                <a:ea typeface="ＭＳ Ｐゴシック" charset="0"/>
              </a:rPr>
              <a:t>Substitutes</a:t>
            </a:r>
            <a:endParaRPr lang="en-US" sz="1200" b="1" u="none" smtClean="0">
              <a:solidFill>
                <a:srgbClr val="FFFFFF"/>
              </a:solidFill>
              <a:latin typeface="Arial" charset="0"/>
              <a:ea typeface="ＭＳ Ｐゴシック" charset="0"/>
            </a:endParaRPr>
          </a:p>
        </p:txBody>
      </p:sp>
      <p:sp>
        <p:nvSpPr>
          <p:cNvPr id="16394" name="Rectangle 4"/>
          <p:cNvSpPr>
            <a:spLocks noChangeArrowheads="1"/>
          </p:cNvSpPr>
          <p:nvPr/>
        </p:nvSpPr>
        <p:spPr bwMode="auto">
          <a:xfrm>
            <a:off x="5566966" y="5422905"/>
            <a:ext cx="3645958" cy="511175"/>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buFontTx/>
              <a:buChar char="•"/>
            </a:pPr>
            <a:r>
              <a:rPr lang="en-GB" sz="1200" u="none" smtClean="0">
                <a:solidFill>
                  <a:srgbClr val="000000"/>
                </a:solidFill>
                <a:latin typeface="Arial" charset="0"/>
                <a:ea typeface="ＭＳ Ｐゴシック" charset="0"/>
              </a:rPr>
              <a:t>Expansion into inland areas and other underserved cities</a:t>
            </a:r>
          </a:p>
          <a:p>
            <a:pPr marL="174625" indent="-114300">
              <a:buFontTx/>
              <a:buChar char="•"/>
            </a:pPr>
            <a:endParaRPr lang="en-GB" sz="1200" u="none" smtClean="0">
              <a:solidFill>
                <a:srgbClr val="000000"/>
              </a:solidFill>
              <a:latin typeface="Arial" charset="0"/>
              <a:ea typeface="ＭＳ Ｐゴシック" charset="0"/>
            </a:endParaRPr>
          </a:p>
          <a:p>
            <a:pPr marL="174625" indent="-114300"/>
            <a:endParaRPr lang="en-GB" sz="1200" b="1" u="none" smtClean="0">
              <a:solidFill>
                <a:srgbClr val="000000"/>
              </a:solidFill>
              <a:latin typeface="Arial" charset="0"/>
              <a:ea typeface="ＭＳ Ｐゴシック" charset="0"/>
            </a:endParaRPr>
          </a:p>
          <a:p>
            <a:pPr marL="174625" indent="-114300"/>
            <a:endParaRPr lang="en-GB" sz="1200" b="1" u="none" smtClean="0">
              <a:solidFill>
                <a:srgbClr val="000000"/>
              </a:solidFill>
              <a:latin typeface="Arial" charset="0"/>
              <a:ea typeface="ＭＳ Ｐゴシック" charset="0"/>
            </a:endParaRPr>
          </a:p>
          <a:p>
            <a:pPr marL="174625" indent="-114300"/>
            <a:endParaRPr lang="en-US" sz="1200" u="none" smtClean="0">
              <a:solidFill>
                <a:srgbClr val="000000"/>
              </a:solidFill>
              <a:latin typeface="Arial" charset="0"/>
              <a:ea typeface="ＭＳ Ｐゴシック" charset="0"/>
            </a:endParaRPr>
          </a:p>
        </p:txBody>
      </p:sp>
      <p:sp>
        <p:nvSpPr>
          <p:cNvPr id="16395" name="Rectangle 10"/>
          <p:cNvSpPr>
            <a:spLocks noChangeArrowheads="1"/>
          </p:cNvSpPr>
          <p:nvPr/>
        </p:nvSpPr>
        <p:spPr bwMode="auto">
          <a:xfrm rot="-5400000">
            <a:off x="669663" y="5067832"/>
            <a:ext cx="511175" cy="1183217"/>
          </a:xfrm>
          <a:prstGeom prst="rect">
            <a:avLst/>
          </a:prstGeom>
          <a:solidFill>
            <a:srgbClr val="800000"/>
          </a:solidFill>
          <a:ln>
            <a:noFill/>
          </a:ln>
          <a:effectLst>
            <a:prstShdw prst="shdw17" dist="17961" dir="2700000">
              <a:srgbClr val="4D0000">
                <a:alpha val="74998"/>
              </a:srgbClr>
            </a:prstShdw>
          </a:effectLst>
          <a:extLst>
            <a:ext uri="{91240B29-F687-4f45-9708-019B960494DF}">
              <a14:hiddenLine xmlns:a14="http://schemas.microsoft.com/office/drawing/2010/main" xmlns="" w="9525">
                <a:solidFill>
                  <a:srgbClr val="000000"/>
                </a:solidFill>
                <a:miter lim="800000"/>
                <a:headEnd/>
                <a:tailEnd/>
              </a14:hiddenLine>
            </a:ext>
          </a:extLst>
        </p:spPr>
        <p:txBody>
          <a:bodyPr vert="eaVert" lIns="0" rIns="0" anchor="ctr"/>
          <a:lstStyle/>
          <a:p>
            <a:pPr algn="ctr"/>
            <a:r>
              <a:rPr lang="en-US" sz="1200" b="1" u="none" smtClean="0">
                <a:solidFill>
                  <a:srgbClr val="FFFFFF"/>
                </a:solidFill>
                <a:latin typeface="Arial" charset="0"/>
                <a:ea typeface="ＭＳ Ｐゴシック" charset="0"/>
              </a:rPr>
              <a:t>Trend</a:t>
            </a:r>
          </a:p>
        </p:txBody>
      </p:sp>
      <p:sp>
        <p:nvSpPr>
          <p:cNvPr id="16396" name="Rectangle 4"/>
          <p:cNvSpPr>
            <a:spLocks noChangeArrowheads="1"/>
          </p:cNvSpPr>
          <p:nvPr/>
        </p:nvSpPr>
        <p:spPr bwMode="auto">
          <a:xfrm>
            <a:off x="5554930" y="1790700"/>
            <a:ext cx="3642519" cy="742950"/>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r>
              <a:rPr lang="en-GB" sz="1200" b="1" u="none" smtClean="0">
                <a:solidFill>
                  <a:srgbClr val="000000"/>
                </a:solidFill>
                <a:latin typeface="Arial" charset="0"/>
                <a:ea typeface="ＭＳ Ｐゴシック" charset="0"/>
              </a:rPr>
              <a:t>Medium</a:t>
            </a:r>
            <a:r>
              <a:rPr lang="en-US" sz="1200" b="1" u="none" smtClean="0">
                <a:solidFill>
                  <a:srgbClr val="000000"/>
                </a:solidFill>
                <a:latin typeface="Arial" charset="0"/>
                <a:ea typeface="ＭＳ Ｐゴシック" charset="0"/>
              </a:rPr>
              <a:t>-</a:t>
            </a:r>
            <a:r>
              <a:rPr lang="en-US" sz="1200" b="1" u="none" smtClean="0">
                <a:solidFill>
                  <a:srgbClr val="FF0000"/>
                </a:solidFill>
                <a:latin typeface="Arial" charset="0"/>
                <a:ea typeface="ＭＳ Ｐゴシック" charset="0"/>
              </a:rPr>
              <a:t>High</a:t>
            </a:r>
            <a:endParaRPr lang="en-GB" sz="1200" b="1" u="none" smtClean="0">
              <a:solidFill>
                <a:srgbClr val="FF0000"/>
              </a:solidFill>
              <a:latin typeface="Arial" charset="0"/>
              <a:ea typeface="ＭＳ Ｐゴシック" charset="0"/>
            </a:endParaRPr>
          </a:p>
          <a:p>
            <a:pPr marL="174625" indent="-114300">
              <a:buFontTx/>
              <a:buChar char="•"/>
            </a:pPr>
            <a:r>
              <a:rPr lang="en-US" sz="1200" u="none" smtClean="0">
                <a:solidFill>
                  <a:srgbClr val="000000"/>
                </a:solidFill>
                <a:latin typeface="Arial" charset="0"/>
                <a:ea typeface="ＭＳ Ｐゴシック" charset="0"/>
              </a:rPr>
              <a:t>Fragmented market with fierce competition</a:t>
            </a:r>
          </a:p>
          <a:p>
            <a:pPr marL="174625" indent="-114300">
              <a:buFontTx/>
              <a:buChar char="•"/>
            </a:pPr>
            <a:r>
              <a:rPr lang="en-US" sz="1200" u="none" smtClean="0">
                <a:solidFill>
                  <a:srgbClr val="000000"/>
                </a:solidFill>
                <a:latin typeface="Arial" charset="0"/>
                <a:ea typeface="ＭＳ Ｐゴシック" charset="0"/>
              </a:rPr>
              <a:t>Tier 1 cities already saturated</a:t>
            </a:r>
          </a:p>
          <a:p>
            <a:pPr marL="174625" indent="-114300">
              <a:buFontTx/>
              <a:buChar char="•"/>
            </a:pPr>
            <a:endParaRPr lang="en-US" sz="1000" u="none" smtClean="0">
              <a:solidFill>
                <a:srgbClr val="000000"/>
              </a:solidFill>
              <a:latin typeface="Arial" charset="0"/>
              <a:ea typeface="ＭＳ Ｐゴシック" charset="0"/>
            </a:endParaRPr>
          </a:p>
          <a:p>
            <a:pPr marL="174625" indent="-114300">
              <a:buFontTx/>
              <a:buChar char="•"/>
            </a:pPr>
            <a:endParaRPr lang="en-US" sz="1000" u="none" smtClean="0">
              <a:solidFill>
                <a:srgbClr val="000000"/>
              </a:solidFill>
              <a:latin typeface="Arial" charset="0"/>
              <a:ea typeface="ＭＳ Ｐゴシック" charset="0"/>
            </a:endParaRPr>
          </a:p>
          <a:p>
            <a:pPr marL="174625" indent="-114300">
              <a:buFontTx/>
              <a:buChar char="•"/>
            </a:pPr>
            <a:endParaRPr lang="en-US" sz="1000" u="none" smtClean="0">
              <a:solidFill>
                <a:srgbClr val="000000"/>
              </a:solidFill>
              <a:latin typeface="Arial" charset="0"/>
              <a:ea typeface="ＭＳ Ｐゴシック" charset="0"/>
            </a:endParaRPr>
          </a:p>
          <a:p>
            <a:pPr marL="174625" indent="-114300">
              <a:buFontTx/>
              <a:buChar char="•"/>
            </a:pPr>
            <a:endParaRPr lang="en-US" sz="1000" u="none" smtClean="0">
              <a:solidFill>
                <a:srgbClr val="000000"/>
              </a:solidFill>
              <a:latin typeface="Arial" charset="0"/>
              <a:ea typeface="ＭＳ Ｐゴシック" charset="0"/>
            </a:endParaRPr>
          </a:p>
          <a:p>
            <a:pPr marL="174625" indent="-114300">
              <a:buFont typeface="Arial" charset="0"/>
              <a:buChar char="•"/>
            </a:pPr>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US" sz="1000" u="none" smtClean="0">
              <a:solidFill>
                <a:srgbClr val="000000"/>
              </a:solidFill>
              <a:latin typeface="Arial" charset="0"/>
              <a:ea typeface="ＭＳ Ｐゴシック" charset="0"/>
            </a:endParaRPr>
          </a:p>
        </p:txBody>
      </p:sp>
      <p:sp>
        <p:nvSpPr>
          <p:cNvPr id="16397" name="Rectangle 4"/>
          <p:cNvSpPr>
            <a:spLocks noChangeArrowheads="1"/>
          </p:cNvSpPr>
          <p:nvPr/>
        </p:nvSpPr>
        <p:spPr bwMode="auto">
          <a:xfrm>
            <a:off x="1702597" y="2636838"/>
            <a:ext cx="3644239" cy="957262"/>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r>
              <a:rPr lang="en-US" sz="1200" b="1" u="none" smtClean="0">
                <a:solidFill>
                  <a:srgbClr val="0070C0"/>
                </a:solidFill>
                <a:latin typeface="Arial" charset="0"/>
                <a:ea typeface="ＭＳ Ｐゴシック" charset="0"/>
              </a:rPr>
              <a:t>High</a:t>
            </a:r>
          </a:p>
          <a:p>
            <a:pPr marL="174625" indent="-114300">
              <a:buFontTx/>
              <a:buChar char="•"/>
            </a:pPr>
            <a:r>
              <a:rPr lang="en-US" sz="1200" u="none" smtClean="0">
                <a:solidFill>
                  <a:srgbClr val="000000"/>
                </a:solidFill>
                <a:latin typeface="Arial" charset="0"/>
                <a:ea typeface="ＭＳ Ｐゴシック" charset="0"/>
              </a:rPr>
              <a:t>Incumbents with well established brands and prime location</a:t>
            </a:r>
          </a:p>
          <a:p>
            <a:pPr marL="174625" indent="-114300">
              <a:buFontTx/>
              <a:buChar char="•"/>
            </a:pPr>
            <a:r>
              <a:rPr lang="en-US" sz="1200" u="none" smtClean="0">
                <a:solidFill>
                  <a:srgbClr val="000000"/>
                </a:solidFill>
                <a:latin typeface="Arial" charset="0"/>
                <a:ea typeface="ＭＳ Ｐゴシック" charset="0"/>
              </a:rPr>
              <a:t>Lack of new prime location for new entrants</a:t>
            </a:r>
            <a:endParaRPr lang="en-GB" sz="1200" u="none" smtClean="0">
              <a:solidFill>
                <a:srgbClr val="000000"/>
              </a:solidFill>
              <a:latin typeface="Arial" charset="0"/>
              <a:ea typeface="ＭＳ Ｐゴシック" charset="0"/>
            </a:endParaRPr>
          </a:p>
          <a:p>
            <a:pPr marL="174625" indent="-114300"/>
            <a:endParaRPr lang="en-GB" sz="1200" b="1" u="none" smtClean="0">
              <a:solidFill>
                <a:srgbClr val="000000"/>
              </a:solidFill>
              <a:latin typeface="Arial" charset="0"/>
              <a:ea typeface="ＭＳ Ｐゴシック" charset="0"/>
            </a:endParaRPr>
          </a:p>
          <a:p>
            <a:pPr marL="174625" indent="-114300"/>
            <a:endParaRPr lang="en-GB" sz="1200" b="1" u="none" smtClean="0">
              <a:solidFill>
                <a:srgbClr val="000000"/>
              </a:solidFill>
              <a:latin typeface="Arial" charset="0"/>
              <a:ea typeface="ＭＳ Ｐゴシック" charset="0"/>
            </a:endParaRPr>
          </a:p>
          <a:p>
            <a:pPr marL="174625" indent="-114300"/>
            <a:endParaRPr lang="en-US" sz="1200" u="none" smtClean="0">
              <a:solidFill>
                <a:srgbClr val="000000"/>
              </a:solidFill>
              <a:latin typeface="Arial" charset="0"/>
              <a:ea typeface="ＭＳ Ｐゴシック" charset="0"/>
            </a:endParaRPr>
          </a:p>
        </p:txBody>
      </p:sp>
      <p:sp>
        <p:nvSpPr>
          <p:cNvPr id="16398" name="Rectangle 4"/>
          <p:cNvSpPr>
            <a:spLocks noChangeArrowheads="1"/>
          </p:cNvSpPr>
          <p:nvPr/>
        </p:nvSpPr>
        <p:spPr bwMode="auto">
          <a:xfrm>
            <a:off x="5554927" y="2641605"/>
            <a:ext cx="3639079" cy="968375"/>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r>
              <a:rPr lang="en-US" sz="1200" b="1" u="none" smtClean="0">
                <a:solidFill>
                  <a:srgbClr val="000000"/>
                </a:solidFill>
                <a:latin typeface="Arial" charset="0"/>
                <a:ea typeface="ＭＳ Ｐゴシック" charset="0"/>
              </a:rPr>
              <a:t>Medium</a:t>
            </a:r>
            <a:endParaRPr lang="en-US" sz="1200" b="1" u="none" smtClean="0">
              <a:solidFill>
                <a:srgbClr val="0070C0"/>
              </a:solidFill>
              <a:latin typeface="Arial" charset="0"/>
              <a:ea typeface="ＭＳ Ｐゴシック" charset="0"/>
            </a:endParaRPr>
          </a:p>
          <a:p>
            <a:pPr marL="174625" indent="-114300">
              <a:buFontTx/>
              <a:buChar char="•"/>
            </a:pPr>
            <a:r>
              <a:rPr lang="en-US" sz="1200" u="none" smtClean="0">
                <a:solidFill>
                  <a:srgbClr val="000000"/>
                </a:solidFill>
                <a:latin typeface="Arial" charset="0"/>
                <a:ea typeface="ＭＳ Ｐゴシック" charset="0"/>
              </a:rPr>
              <a:t>Prime location in Tier 1 cities already taken</a:t>
            </a:r>
          </a:p>
          <a:p>
            <a:pPr marL="174625" indent="-114300">
              <a:buFontTx/>
              <a:buChar char="•"/>
            </a:pPr>
            <a:r>
              <a:rPr lang="en-US" sz="1200" u="none" smtClean="0">
                <a:solidFill>
                  <a:srgbClr val="000000"/>
                </a:solidFill>
                <a:latin typeface="Arial" charset="0"/>
                <a:ea typeface="ＭＳ Ｐゴシック" charset="0"/>
              </a:rPr>
              <a:t>Tier 2-4 cities are currently underserved</a:t>
            </a:r>
            <a:endParaRPr lang="en-GB" sz="1200" u="none" smtClean="0">
              <a:solidFill>
                <a:srgbClr val="000000"/>
              </a:solidFill>
              <a:latin typeface="Arial" charset="0"/>
              <a:ea typeface="ＭＳ Ｐゴシック" charset="0"/>
            </a:endParaRPr>
          </a:p>
          <a:p>
            <a:pPr marL="174625" indent="-114300">
              <a:buFontTx/>
              <a:buChar char="•"/>
            </a:pPr>
            <a:endParaRPr lang="en-US" sz="1000" b="1" u="none" smtClean="0">
              <a:solidFill>
                <a:srgbClr val="000000"/>
              </a:solidFill>
              <a:latin typeface="Arial" charset="0"/>
              <a:ea typeface="ＭＳ Ｐゴシック" charset="0"/>
            </a:endParaRPr>
          </a:p>
          <a:p>
            <a:pPr marL="174625" indent="-114300">
              <a:buFont typeface="Arial" charset="0"/>
              <a:buChar char="•"/>
            </a:pPr>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US" sz="1000" u="none" smtClean="0">
              <a:solidFill>
                <a:srgbClr val="000000"/>
              </a:solidFill>
              <a:latin typeface="Arial" charset="0"/>
              <a:ea typeface="ＭＳ Ｐゴシック" charset="0"/>
            </a:endParaRPr>
          </a:p>
        </p:txBody>
      </p:sp>
      <p:sp>
        <p:nvSpPr>
          <p:cNvPr id="16399" name="Rectangle 4"/>
          <p:cNvSpPr>
            <a:spLocks noChangeArrowheads="1"/>
          </p:cNvSpPr>
          <p:nvPr/>
        </p:nvSpPr>
        <p:spPr bwMode="auto">
          <a:xfrm>
            <a:off x="1711196" y="3684588"/>
            <a:ext cx="3635640" cy="671512"/>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r>
              <a:rPr lang="en-US" sz="1200" b="1" u="none" smtClean="0">
                <a:solidFill>
                  <a:srgbClr val="0070C0"/>
                </a:solidFill>
                <a:latin typeface="Arial" charset="0"/>
                <a:ea typeface="ＭＳ Ｐゴシック" charset="0"/>
              </a:rPr>
              <a:t>High</a:t>
            </a:r>
          </a:p>
          <a:p>
            <a:pPr marL="174625" indent="-114300">
              <a:buFontTx/>
              <a:buChar char="•"/>
            </a:pPr>
            <a:r>
              <a:rPr lang="en-US" sz="1200" u="none" smtClean="0">
                <a:solidFill>
                  <a:srgbClr val="000000"/>
                </a:solidFill>
                <a:latin typeface="Arial" charset="0"/>
                <a:ea typeface="ＭＳ Ｐゴシック" charset="0"/>
              </a:rPr>
              <a:t>Incumbents have well established stores and can command high concessionaire rates</a:t>
            </a:r>
            <a:endParaRPr lang="en-GB" sz="1200" u="none" smtClean="0">
              <a:solidFill>
                <a:srgbClr val="000000"/>
              </a:solidFill>
              <a:latin typeface="Arial" charset="0"/>
              <a:ea typeface="ＭＳ Ｐゴシック" charset="0"/>
            </a:endParaRPr>
          </a:p>
          <a:p>
            <a:pPr marL="174625" indent="-114300">
              <a:buFontTx/>
              <a:buChar char="•"/>
            </a:pPr>
            <a:endParaRPr lang="en-GB" sz="1000" u="none" smtClean="0">
              <a:solidFill>
                <a:srgbClr val="000000"/>
              </a:solidFill>
              <a:latin typeface="Arial" charset="0"/>
              <a:ea typeface="ＭＳ Ｐゴシック" charset="0"/>
            </a:endParaRPr>
          </a:p>
          <a:p>
            <a:pPr marL="174625" indent="-114300">
              <a:buFontTx/>
              <a:buChar char="•"/>
            </a:pPr>
            <a:endParaRPr lang="en-GB" sz="1000"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US" sz="1000" u="none" smtClean="0">
              <a:solidFill>
                <a:srgbClr val="000000"/>
              </a:solidFill>
              <a:latin typeface="Arial" charset="0"/>
              <a:ea typeface="ＭＳ Ｐゴシック" charset="0"/>
            </a:endParaRPr>
          </a:p>
        </p:txBody>
      </p:sp>
      <p:sp>
        <p:nvSpPr>
          <p:cNvPr id="16400" name="Rectangle 4"/>
          <p:cNvSpPr>
            <a:spLocks noChangeArrowheads="1"/>
          </p:cNvSpPr>
          <p:nvPr/>
        </p:nvSpPr>
        <p:spPr bwMode="auto">
          <a:xfrm>
            <a:off x="5563529" y="3703638"/>
            <a:ext cx="3625321" cy="671512"/>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r>
              <a:rPr lang="en-GB" sz="1200" b="1" u="none" smtClean="0">
                <a:solidFill>
                  <a:srgbClr val="000000"/>
                </a:solidFill>
                <a:latin typeface="Arial" charset="0"/>
                <a:ea typeface="ＭＳ Ｐゴシック" charset="0"/>
              </a:rPr>
              <a:t>Medium</a:t>
            </a:r>
          </a:p>
          <a:p>
            <a:pPr marL="174625" indent="-114300">
              <a:buFontTx/>
              <a:buChar char="•"/>
            </a:pPr>
            <a:r>
              <a:rPr lang="en-GB" sz="1200" u="none" smtClean="0">
                <a:solidFill>
                  <a:srgbClr val="000000"/>
                </a:solidFill>
                <a:latin typeface="Arial" charset="0"/>
                <a:ea typeface="ＭＳ Ｐゴシック" charset="0"/>
              </a:rPr>
              <a:t>Most stores are relatively new and due to competition, offer discount to brands</a:t>
            </a:r>
          </a:p>
          <a:p>
            <a:pPr marL="174625" indent="-114300">
              <a:buFontTx/>
              <a:buChar char="•"/>
            </a:pPr>
            <a:endParaRPr lang="en-US" sz="1000" b="1" u="none" smtClean="0">
              <a:solidFill>
                <a:srgbClr val="000000"/>
              </a:solidFill>
              <a:latin typeface="Arial" charset="0"/>
              <a:ea typeface="ＭＳ Ｐゴシック" charset="0"/>
            </a:endParaRPr>
          </a:p>
          <a:p>
            <a:pPr marL="174625" indent="-114300">
              <a:buFont typeface="Arial" charset="0"/>
              <a:buChar char="•"/>
            </a:pPr>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US" sz="1000" u="none" smtClean="0">
              <a:solidFill>
                <a:srgbClr val="000000"/>
              </a:solidFill>
              <a:latin typeface="Arial" charset="0"/>
              <a:ea typeface="ＭＳ Ｐゴシック" charset="0"/>
            </a:endParaRPr>
          </a:p>
        </p:txBody>
      </p:sp>
      <p:sp>
        <p:nvSpPr>
          <p:cNvPr id="16401" name="Rectangle 4"/>
          <p:cNvSpPr>
            <a:spLocks noChangeArrowheads="1"/>
          </p:cNvSpPr>
          <p:nvPr/>
        </p:nvSpPr>
        <p:spPr bwMode="auto">
          <a:xfrm>
            <a:off x="1730111" y="4460875"/>
            <a:ext cx="3616722" cy="801688"/>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r>
              <a:rPr lang="en-GB" sz="1200" b="1" u="none" smtClean="0">
                <a:solidFill>
                  <a:srgbClr val="0070C0"/>
                </a:solidFill>
                <a:latin typeface="Arial" charset="0"/>
                <a:ea typeface="ＭＳ Ｐゴシック" charset="0"/>
              </a:rPr>
              <a:t>Low</a:t>
            </a:r>
          </a:p>
          <a:p>
            <a:pPr marL="174625" indent="-114300">
              <a:buFontTx/>
              <a:buChar char="•"/>
            </a:pPr>
            <a:r>
              <a:rPr lang="en-US" sz="1200" u="none" smtClean="0">
                <a:solidFill>
                  <a:srgbClr val="000000"/>
                </a:solidFill>
                <a:latin typeface="Arial" charset="0"/>
                <a:ea typeface="ＭＳ Ｐゴシック" charset="0"/>
              </a:rPr>
              <a:t>Department stores have steady market share</a:t>
            </a:r>
            <a:endParaRPr lang="en-GB" sz="1200" u="none" smtClean="0">
              <a:solidFill>
                <a:srgbClr val="000000"/>
              </a:solidFill>
              <a:latin typeface="Arial" charset="0"/>
              <a:ea typeface="ＭＳ Ｐゴシック" charset="0"/>
            </a:endParaRPr>
          </a:p>
          <a:p>
            <a:pPr marL="174625" indent="-114300">
              <a:buFontTx/>
              <a:buChar char="•"/>
            </a:pPr>
            <a:r>
              <a:rPr lang="en-GB" sz="1200" u="none" smtClean="0">
                <a:solidFill>
                  <a:srgbClr val="000000"/>
                </a:solidFill>
                <a:latin typeface="Arial" charset="0"/>
                <a:ea typeface="ＭＳ Ｐゴシック" charset="0"/>
              </a:rPr>
              <a:t>Shopping malls and outright stores already exist </a:t>
            </a:r>
          </a:p>
          <a:p>
            <a:pPr marL="174625" indent="-114300">
              <a:buFontTx/>
              <a:buChar char="•"/>
            </a:pPr>
            <a:endParaRPr lang="en-GB" sz="1000" u="none" smtClean="0">
              <a:solidFill>
                <a:srgbClr val="000000"/>
              </a:solidFill>
              <a:latin typeface="Arial" charset="0"/>
              <a:ea typeface="ＭＳ Ｐゴシック" charset="0"/>
            </a:endParaRPr>
          </a:p>
          <a:p>
            <a:pPr marL="174625" indent="-114300">
              <a:buFontTx/>
              <a:buChar char="•"/>
            </a:pPr>
            <a:endParaRPr lang="en-GB" sz="1000"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US" sz="1000" u="none" smtClean="0">
              <a:solidFill>
                <a:srgbClr val="000000"/>
              </a:solidFill>
              <a:latin typeface="Arial" charset="0"/>
              <a:ea typeface="ＭＳ Ｐゴシック" charset="0"/>
            </a:endParaRPr>
          </a:p>
        </p:txBody>
      </p:sp>
      <p:sp>
        <p:nvSpPr>
          <p:cNvPr id="16402" name="Rectangle 4"/>
          <p:cNvSpPr>
            <a:spLocks noChangeArrowheads="1"/>
          </p:cNvSpPr>
          <p:nvPr/>
        </p:nvSpPr>
        <p:spPr bwMode="auto">
          <a:xfrm>
            <a:off x="5554928" y="4479925"/>
            <a:ext cx="3647679" cy="801688"/>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r>
              <a:rPr lang="en-GB" sz="1200" b="1" u="none" smtClean="0">
                <a:solidFill>
                  <a:srgbClr val="0070C0"/>
                </a:solidFill>
                <a:latin typeface="Arial" charset="0"/>
                <a:ea typeface="ＭＳ Ｐゴシック" charset="0"/>
              </a:rPr>
              <a:t>Low</a:t>
            </a:r>
            <a:r>
              <a:rPr lang="en-GB" sz="1200" b="1" u="none" smtClean="0">
                <a:solidFill>
                  <a:srgbClr val="000000"/>
                </a:solidFill>
                <a:latin typeface="Arial" charset="0"/>
                <a:ea typeface="ＭＳ Ｐゴシック" charset="0"/>
              </a:rPr>
              <a:t>-Medium</a:t>
            </a:r>
          </a:p>
          <a:p>
            <a:pPr marL="174625" indent="-114300">
              <a:buFontTx/>
              <a:buChar char="•"/>
            </a:pPr>
            <a:r>
              <a:rPr lang="en-GB" sz="1200" u="none" smtClean="0">
                <a:solidFill>
                  <a:srgbClr val="000000"/>
                </a:solidFill>
                <a:latin typeface="Arial" charset="0"/>
                <a:ea typeface="ＭＳ Ｐゴシック" charset="0"/>
              </a:rPr>
              <a:t>Shopping malls and outright stores may take some pie of the retail sales from department stores</a:t>
            </a: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US" sz="1000" u="none" smtClean="0">
              <a:solidFill>
                <a:srgbClr val="000000"/>
              </a:solidFill>
              <a:latin typeface="Arial" charset="0"/>
              <a:ea typeface="ＭＳ Ｐゴシック" charset="0"/>
            </a:endParaRPr>
          </a:p>
        </p:txBody>
      </p:sp>
      <p:sp>
        <p:nvSpPr>
          <p:cNvPr id="16403" name="Rectangle 4"/>
          <p:cNvSpPr>
            <a:spLocks noChangeArrowheads="1"/>
          </p:cNvSpPr>
          <p:nvPr/>
        </p:nvSpPr>
        <p:spPr bwMode="auto">
          <a:xfrm>
            <a:off x="1728394" y="5403855"/>
            <a:ext cx="3615002" cy="511175"/>
          </a:xfrm>
          <a:prstGeom prst="rect">
            <a:avLst/>
          </a:prstGeom>
          <a:solidFill>
            <a:srgbClr val="F8F8F8"/>
          </a:solidFill>
          <a:ln w="9525">
            <a:solidFill>
              <a:schemeClr val="tx1"/>
            </a:solidFill>
            <a:miter lim="800000"/>
            <a:headEnd/>
            <a:tailEnd/>
          </a:ln>
          <a:effectLst>
            <a:prstShdw prst="shdw17" dist="17961" dir="2700000">
              <a:schemeClr val="tx1">
                <a:alpha val="74998"/>
              </a:schemeClr>
            </a:prstShdw>
          </a:effectLst>
        </p:spPr>
        <p:txBody>
          <a:bodyPr lIns="0" rIns="0"/>
          <a:lstStyle/>
          <a:p>
            <a:pPr marL="174625" indent="-114300">
              <a:buFontTx/>
              <a:buChar char="•"/>
            </a:pPr>
            <a:r>
              <a:rPr lang="en-US" sz="1200" u="none" smtClean="0">
                <a:solidFill>
                  <a:srgbClr val="000000"/>
                </a:solidFill>
                <a:latin typeface="Arial" charset="0"/>
                <a:ea typeface="ＭＳ Ｐゴシック" charset="0"/>
              </a:rPr>
              <a:t>Increasing ticket size due to Mainland Chinese tourist trade up on luxury goods</a:t>
            </a:r>
            <a:endParaRPr lang="en-GB" sz="1200" u="none" smtClean="0">
              <a:solidFill>
                <a:srgbClr val="000000"/>
              </a:solidFill>
              <a:latin typeface="Arial" charset="0"/>
              <a:ea typeface="ＭＳ Ｐゴシック" charset="0"/>
            </a:endParaRPr>
          </a:p>
          <a:p>
            <a:pPr marL="174625" indent="-114300">
              <a:buFontTx/>
              <a:buChar char="•"/>
            </a:pPr>
            <a:endParaRPr lang="en-GB" sz="1000" u="none" smtClean="0">
              <a:solidFill>
                <a:srgbClr val="000000"/>
              </a:solidFill>
              <a:latin typeface="Arial" charset="0"/>
              <a:ea typeface="ＭＳ Ｐゴシック" charset="0"/>
            </a:endParaRPr>
          </a:p>
          <a:p>
            <a:pPr marL="174625" indent="-114300">
              <a:buFontTx/>
              <a:buChar char="•"/>
            </a:pPr>
            <a:endParaRPr lang="en-GB" sz="1000"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GB" sz="1000" b="1" u="none" smtClean="0">
              <a:solidFill>
                <a:srgbClr val="000000"/>
              </a:solidFill>
              <a:latin typeface="Arial" charset="0"/>
              <a:ea typeface="ＭＳ Ｐゴシック" charset="0"/>
            </a:endParaRPr>
          </a:p>
          <a:p>
            <a:pPr marL="174625" indent="-114300"/>
            <a:endParaRPr lang="en-US" sz="1000" u="none" smtClean="0">
              <a:solidFill>
                <a:srgbClr val="000000"/>
              </a:solidFill>
              <a:latin typeface="Arial" charset="0"/>
              <a:ea typeface="ＭＳ Ｐゴシック" charset="0"/>
            </a:endParaRPr>
          </a:p>
        </p:txBody>
      </p:sp>
      <p:sp>
        <p:nvSpPr>
          <p:cNvPr id="16404" name="Rectangle 37"/>
          <p:cNvSpPr>
            <a:spLocks noChangeArrowheads="1"/>
          </p:cNvSpPr>
          <p:nvPr/>
        </p:nvSpPr>
        <p:spPr bwMode="auto">
          <a:xfrm>
            <a:off x="9417581" y="6367464"/>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1600" u="none" smtClean="0">
                <a:solidFill>
                  <a:srgbClr val="000000"/>
                </a:solidFill>
                <a:latin typeface="Arial" charset="0"/>
                <a:ea typeface="ＭＳ Ｐゴシック" charset="0"/>
              </a:rPr>
              <a:t>12</a:t>
            </a:r>
            <a:endParaRPr lang="en-US" sz="1600" u="none"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xmlns="" val="6256316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Stock Pitch</a:t>
            </a:r>
            <a:br>
              <a:rPr lang="en-US" dirty="0" smtClean="0"/>
            </a:br>
            <a:r>
              <a:rPr lang="en-US" dirty="0" smtClean="0"/>
              <a:t/>
            </a:r>
            <a:br>
              <a:rPr lang="en-US" dirty="0" smtClean="0"/>
            </a:br>
            <a:r>
              <a:rPr lang="en-US" dirty="0" smtClean="0"/>
              <a:t>- </a:t>
            </a:r>
            <a:r>
              <a:rPr lang="en-GB" b="1" dirty="0"/>
              <a:t>Altria Group, Inc. </a:t>
            </a:r>
            <a:endParaRPr lang="en-GB" dirty="0"/>
          </a:p>
        </p:txBody>
      </p:sp>
      <p:sp>
        <p:nvSpPr>
          <p:cNvPr id="3" name="Subtitle 2"/>
          <p:cNvSpPr>
            <a:spLocks noGrp="1"/>
          </p:cNvSpPr>
          <p:nvPr>
            <p:ph type="subTitle" idx="1"/>
          </p:nvPr>
        </p:nvSpPr>
        <p:spPr>
          <a:xfrm>
            <a:off x="742950" y="4340696"/>
            <a:ext cx="6934200" cy="1752600"/>
          </a:xfrm>
        </p:spPr>
        <p:txBody>
          <a:bodyPr/>
          <a:lstStyle/>
          <a:p>
            <a:r>
              <a:rPr lang="en-GB" b="1" dirty="0" smtClean="0"/>
              <a:t>YABING </a:t>
            </a:r>
            <a:r>
              <a:rPr lang="en-GB" b="1" dirty="0"/>
              <a:t>WU, MiM2012</a:t>
            </a:r>
            <a:endParaRPr lang="en-GB" dirty="0"/>
          </a:p>
          <a:p>
            <a:r>
              <a:rPr lang="en-US" dirty="0" smtClean="0"/>
              <a:t/>
            </a:r>
            <a:br>
              <a:rPr lang="en-US" dirty="0" smtClean="0"/>
            </a:br>
            <a:r>
              <a:rPr lang="en-US" dirty="0" smtClean="0"/>
              <a:t>2012/02/23</a:t>
            </a:r>
            <a:endParaRPr lang="en-GB" dirty="0"/>
          </a:p>
        </p:txBody>
      </p:sp>
    </p:spTree>
    <p:extLst>
      <p:ext uri="{BB962C8B-B14F-4D97-AF65-F5344CB8AC3E}">
        <p14:creationId xmlns:p14="http://schemas.microsoft.com/office/powerpoint/2010/main" xmlns="" val="1704336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4849" y="531813"/>
            <a:ext cx="8931275" cy="769937"/>
          </a:xfrm>
          <a:prstGeom prst="rect">
            <a:avLst/>
          </a:prstGeom>
          <a:noFill/>
        </p:spPr>
        <p:txBody>
          <a:bodyPr wrap="square" rtlCol="0" anchor="b" anchorCtr="0">
            <a:noAutofit/>
          </a:bodyPr>
          <a:lstStyle/>
          <a:p>
            <a:r>
              <a:rPr lang="en-GB" sz="2400" b="1" u="none" dirty="0" smtClean="0"/>
              <a:t>About the Stock Pitch Competition (II)</a:t>
            </a:r>
          </a:p>
          <a:p>
            <a:endParaRPr lang="en-SG" u="none" dirty="0"/>
          </a:p>
        </p:txBody>
      </p:sp>
      <p:sp>
        <p:nvSpPr>
          <p:cNvPr id="9" name="Rectangle 8"/>
          <p:cNvSpPr/>
          <p:nvPr/>
        </p:nvSpPr>
        <p:spPr bwMode="auto">
          <a:xfrm>
            <a:off x="666721" y="1214422"/>
            <a:ext cx="8572560" cy="491582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accent2"/>
              </a:buClr>
            </a:pPr>
            <a:r>
              <a:rPr lang="en-US" b="1" u="none" dirty="0" smtClean="0">
                <a:latin typeface="Arial" charset="0"/>
              </a:rPr>
              <a:t>Rules</a:t>
            </a:r>
            <a:endParaRPr lang="en-US" u="none" dirty="0" smtClean="0">
              <a:latin typeface="Arial" charset="0"/>
            </a:endParaRPr>
          </a:p>
          <a:p>
            <a:pPr marL="173038" lvl="1" indent="-173038">
              <a:buClr>
                <a:schemeClr val="accent2"/>
              </a:buClr>
              <a:buFont typeface="Arial" pitchFamily="34" charset="0"/>
              <a:buChar char="•"/>
            </a:pPr>
            <a:r>
              <a:rPr lang="en-US" sz="1600" u="none" dirty="0" smtClean="0">
                <a:latin typeface="+mj-lt"/>
              </a:rPr>
              <a:t>Participants have to select a stock that represent a good investment opportunity and put together a convincing recommendation</a:t>
            </a:r>
          </a:p>
          <a:p>
            <a:pPr marL="173038" lvl="1" indent="-173038">
              <a:buClr>
                <a:schemeClr val="accent2"/>
              </a:buClr>
            </a:pPr>
            <a:endParaRPr lang="en-US" sz="1600" u="none" dirty="0" smtClean="0">
              <a:latin typeface="+mj-lt"/>
            </a:endParaRPr>
          </a:p>
          <a:p>
            <a:pPr marL="173038" lvl="1" indent="-173038">
              <a:buClr>
                <a:schemeClr val="accent2"/>
              </a:buClr>
              <a:buFont typeface="Arial" pitchFamily="34" charset="0"/>
              <a:buChar char="•"/>
            </a:pPr>
            <a:r>
              <a:rPr lang="en-US" sz="1600" u="none" dirty="0" smtClean="0">
                <a:latin typeface="+mj-lt"/>
              </a:rPr>
              <a:t>All participants have to submit a one-page summary of their recommendation using a pre-determined template for review by the judges</a:t>
            </a:r>
          </a:p>
          <a:p>
            <a:pPr marL="173038" lvl="1" indent="-173038">
              <a:buClr>
                <a:schemeClr val="accent2"/>
              </a:buClr>
            </a:pPr>
            <a:endParaRPr lang="en-GB" sz="1600" u="none" dirty="0" smtClean="0">
              <a:latin typeface="+mj-lt"/>
            </a:endParaRPr>
          </a:p>
          <a:p>
            <a:pPr marL="173038" lvl="1" indent="-173038">
              <a:buClr>
                <a:schemeClr val="accent2"/>
              </a:buClr>
              <a:buFont typeface="Arial" pitchFamily="34" charset="0"/>
              <a:buChar char="•"/>
            </a:pPr>
            <a:r>
              <a:rPr lang="en-GB" sz="1600" u="none" dirty="0" smtClean="0">
                <a:latin typeface="+mj-lt"/>
              </a:rPr>
              <a:t>Company must be listed on one of the following exchanges: </a:t>
            </a:r>
          </a:p>
          <a:p>
            <a:pPr marL="457200" lvl="3" indent="-284163">
              <a:buClr>
                <a:schemeClr val="accent2"/>
              </a:buClr>
              <a:buSzPct val="75000"/>
              <a:buFont typeface="Arial" pitchFamily="34" charset="0"/>
              <a:buChar char="•"/>
            </a:pPr>
            <a:r>
              <a:rPr lang="en-GB" sz="1600" u="none" dirty="0" smtClean="0">
                <a:latin typeface="+mj-lt"/>
              </a:rPr>
              <a:t>USA: NYSE, NASDAQ, AMEX </a:t>
            </a:r>
          </a:p>
          <a:p>
            <a:pPr marL="457200" lvl="3" indent="-284163">
              <a:buClr>
                <a:schemeClr val="accent2"/>
              </a:buClr>
              <a:buSzPct val="75000"/>
              <a:buFont typeface="Arial" pitchFamily="34" charset="0"/>
              <a:buChar char="•"/>
            </a:pPr>
            <a:r>
              <a:rPr lang="en-GB" sz="1600" u="none" dirty="0" smtClean="0">
                <a:latin typeface="+mj-lt"/>
              </a:rPr>
              <a:t>Canada: TSE, Canadian Venture Exchange</a:t>
            </a:r>
          </a:p>
          <a:p>
            <a:pPr marL="457200" lvl="3" indent="-284163">
              <a:buClr>
                <a:schemeClr val="accent2"/>
              </a:buClr>
              <a:buSzPct val="75000"/>
              <a:buFont typeface="Arial" pitchFamily="34" charset="0"/>
              <a:buChar char="•"/>
            </a:pPr>
            <a:r>
              <a:rPr lang="en-GB" sz="1600" u="none" dirty="0" smtClean="0">
                <a:latin typeface="+mj-lt"/>
              </a:rPr>
              <a:t>Europe: LSE, Paris Bourse, Deutsche Bourse, Amsterdam SE, Madrid SE, Brussels SE, Swiss Exchange, Stockholm SE</a:t>
            </a:r>
          </a:p>
          <a:p>
            <a:pPr marL="457200" lvl="3" indent="-284163">
              <a:buClr>
                <a:schemeClr val="accent2"/>
              </a:buClr>
              <a:buSzPct val="75000"/>
              <a:buFont typeface="Arial" pitchFamily="34" charset="0"/>
              <a:buChar char="•"/>
            </a:pPr>
            <a:r>
              <a:rPr lang="en-GB" sz="1600" u="none" dirty="0" smtClean="0">
                <a:latin typeface="+mj-lt"/>
              </a:rPr>
              <a:t>Asia: Australia SE, Hong Kong SE, Singapore SE</a:t>
            </a:r>
          </a:p>
          <a:p>
            <a:pPr marL="173038" lvl="1" indent="-173038">
              <a:buClr>
                <a:schemeClr val="accent2"/>
              </a:buClr>
            </a:pPr>
            <a:endParaRPr lang="en-GB" sz="1600" u="none" dirty="0" smtClean="0">
              <a:latin typeface="+mj-lt"/>
            </a:endParaRPr>
          </a:p>
          <a:p>
            <a:pPr marL="173038" lvl="1" indent="-173038">
              <a:buClr>
                <a:schemeClr val="accent2"/>
              </a:buClr>
              <a:buFont typeface="Arial" pitchFamily="34" charset="0"/>
              <a:buChar char="•"/>
            </a:pPr>
            <a:r>
              <a:rPr lang="en-GB" sz="1600" u="none" dirty="0" smtClean="0">
                <a:latin typeface="+mj-lt"/>
              </a:rPr>
              <a:t>Market capitalisation must be over $50m</a:t>
            </a:r>
          </a:p>
          <a:p>
            <a:pPr marL="173038" lvl="1" indent="-173038">
              <a:buClr>
                <a:schemeClr val="accent2"/>
              </a:buClr>
            </a:pPr>
            <a:endParaRPr lang="en-GB" sz="1600" u="none" dirty="0" smtClean="0">
              <a:latin typeface="+mj-lt"/>
            </a:endParaRPr>
          </a:p>
          <a:p>
            <a:pPr marL="173038" lvl="1" indent="-173038">
              <a:buClr>
                <a:schemeClr val="accent2"/>
              </a:buClr>
              <a:buFont typeface="Arial" pitchFamily="34" charset="0"/>
              <a:buChar char="•"/>
            </a:pPr>
            <a:r>
              <a:rPr lang="en-US" sz="1600" u="none" dirty="0" smtClean="0">
                <a:latin typeface="+mj-lt"/>
              </a:rPr>
              <a:t>Daily Liquidity/Volume: &gt;$250k (3mo avg.)</a:t>
            </a:r>
          </a:p>
          <a:p>
            <a:pPr marL="173038" lvl="1" indent="-173038">
              <a:buClr>
                <a:schemeClr val="accent2"/>
              </a:buClr>
            </a:pPr>
            <a:endParaRPr lang="en-US" sz="1600" u="none" dirty="0" smtClean="0">
              <a:latin typeface="+mj-lt"/>
            </a:endParaRPr>
          </a:p>
          <a:p>
            <a:pPr marL="173038" lvl="1" indent="-173038">
              <a:buClr>
                <a:schemeClr val="accent2"/>
              </a:buClr>
              <a:buFont typeface="Arial" pitchFamily="34" charset="0"/>
              <a:buChar char="•"/>
            </a:pPr>
            <a:r>
              <a:rPr lang="en-US" sz="1600" u="none" dirty="0" smtClean="0">
                <a:latin typeface="+mj-lt"/>
              </a:rPr>
              <a:t>Finalists will be invited to pitch their idea in front of the judges at the final round</a:t>
            </a:r>
          </a:p>
          <a:p>
            <a:pPr>
              <a:buFontTx/>
              <a:buChar char="-"/>
            </a:pPr>
            <a:endParaRPr lang="en-US" dirty="0" smtClean="0"/>
          </a:p>
          <a:p>
            <a:pPr marL="173038" lvl="1" indent="-173038">
              <a:buClr>
                <a:schemeClr val="accent2"/>
              </a:buClr>
            </a:pPr>
            <a:endParaRPr lang="en-GB" u="none" dirty="0" smtClean="0">
              <a:latin typeface="Arial" charset="0"/>
            </a:endParaRPr>
          </a:p>
        </p:txBody>
      </p:sp>
      <p:pic>
        <p:nvPicPr>
          <p:cNvPr id="4" name="Picture 4" descr="IMC logo"/>
          <p:cNvPicPr>
            <a:picLocks noChangeAspect="1" noChangeArrowheads="1"/>
          </p:cNvPicPr>
          <p:nvPr/>
        </p:nvPicPr>
        <p:blipFill>
          <a:blip r:embed="rId2" cstate="print"/>
          <a:srcRect/>
          <a:stretch>
            <a:fillRect/>
          </a:stretch>
        </p:blipFill>
        <p:spPr bwMode="auto">
          <a:xfrm>
            <a:off x="8788401" y="5588008"/>
            <a:ext cx="8636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59" y="332656"/>
            <a:ext cx="8915400" cy="990600"/>
          </a:xfrm>
        </p:spPr>
        <p:txBody>
          <a:bodyPr/>
          <a:lstStyle/>
          <a:p>
            <a:r>
              <a:rPr lang="en-US" dirty="0" smtClean="0"/>
              <a:t>Company overview</a:t>
            </a:r>
            <a:endParaRPr lang="en-GB" dirty="0"/>
          </a:p>
        </p:txBody>
      </p:sp>
      <p:sp>
        <p:nvSpPr>
          <p:cNvPr id="3" name="Content Placeholder 2"/>
          <p:cNvSpPr>
            <a:spLocks noGrp="1"/>
          </p:cNvSpPr>
          <p:nvPr>
            <p:ph idx="1"/>
          </p:nvPr>
        </p:nvSpPr>
        <p:spPr>
          <a:xfrm>
            <a:off x="78778" y="1628800"/>
            <a:ext cx="9476735" cy="4876800"/>
          </a:xfrm>
        </p:spPr>
        <p:txBody>
          <a:bodyPr>
            <a:normAutofit/>
          </a:bodyPr>
          <a:lstStyle/>
          <a:p>
            <a:pPr marL="0" indent="0">
              <a:buNone/>
            </a:pPr>
            <a:r>
              <a:rPr lang="en-GB" dirty="0" smtClean="0"/>
              <a:t>Altria </a:t>
            </a:r>
            <a:r>
              <a:rPr lang="en-GB" dirty="0"/>
              <a:t>Group </a:t>
            </a:r>
            <a:r>
              <a:rPr lang="en-GB" dirty="0" smtClean="0"/>
              <a:t>is </a:t>
            </a:r>
            <a:r>
              <a:rPr lang="en-GB" dirty="0"/>
              <a:t>a holding </a:t>
            </a:r>
            <a:r>
              <a:rPr lang="en-GB" dirty="0" smtClean="0"/>
              <a:t>company. </a:t>
            </a:r>
          </a:p>
          <a:p>
            <a:pPr marL="0" indent="0">
              <a:buNone/>
            </a:pPr>
            <a:r>
              <a:rPr lang="en-GB" dirty="0" smtClean="0"/>
              <a:t>As of Dec. 31, 2011, </a:t>
            </a:r>
            <a:r>
              <a:rPr lang="en-GB" dirty="0"/>
              <a:t>Altria </a:t>
            </a:r>
            <a:r>
              <a:rPr lang="en-GB" dirty="0" smtClean="0"/>
              <a:t>Group’s </a:t>
            </a:r>
          </a:p>
          <a:p>
            <a:pPr marL="0" indent="0">
              <a:buNone/>
            </a:pPr>
            <a:r>
              <a:rPr lang="en-GB" dirty="0" smtClean="0"/>
              <a:t>wholly </a:t>
            </a:r>
            <a:r>
              <a:rPr lang="en-GB" dirty="0"/>
              <a:t>owned subsidiaries </a:t>
            </a:r>
            <a:r>
              <a:rPr lang="en-GB" dirty="0" smtClean="0"/>
              <a:t>included:</a:t>
            </a:r>
          </a:p>
          <a:p>
            <a:pPr marL="176213" indent="0">
              <a:buNone/>
            </a:pPr>
            <a:r>
              <a:rPr lang="en-GB" dirty="0" smtClean="0"/>
              <a:t>- Philip </a:t>
            </a:r>
            <a:r>
              <a:rPr lang="en-GB" dirty="0"/>
              <a:t>Morris </a:t>
            </a:r>
            <a:r>
              <a:rPr lang="en-GB" dirty="0" smtClean="0"/>
              <a:t>USA (PM USA)</a:t>
            </a:r>
          </a:p>
          <a:p>
            <a:pPr marL="176213" indent="0">
              <a:buNone/>
            </a:pPr>
            <a:r>
              <a:rPr lang="en-GB" dirty="0" smtClean="0"/>
              <a:t>- John </a:t>
            </a:r>
            <a:r>
              <a:rPr lang="en-GB" dirty="0"/>
              <a:t>Middleton (acquired in 2007) </a:t>
            </a:r>
            <a:endParaRPr lang="en-GB" dirty="0" smtClean="0"/>
          </a:p>
          <a:p>
            <a:pPr marL="176213" indent="0">
              <a:buNone/>
            </a:pPr>
            <a:r>
              <a:rPr lang="en-GB" dirty="0" smtClean="0"/>
              <a:t>- </a:t>
            </a:r>
            <a:r>
              <a:rPr lang="en-GB" dirty="0" err="1" smtClean="0"/>
              <a:t>Ste</a:t>
            </a:r>
            <a:r>
              <a:rPr lang="en-GB" dirty="0" err="1"/>
              <a:t>.</a:t>
            </a:r>
            <a:r>
              <a:rPr lang="en-GB" dirty="0"/>
              <a:t> Michelle Wine</a:t>
            </a:r>
            <a:endParaRPr lang="en-GB" dirty="0" smtClean="0"/>
          </a:p>
          <a:p>
            <a:pPr marL="176213" indent="0">
              <a:buNone/>
            </a:pPr>
            <a:r>
              <a:rPr lang="en-GB" dirty="0" smtClean="0"/>
              <a:t>- US </a:t>
            </a:r>
            <a:r>
              <a:rPr lang="en-GB" dirty="0"/>
              <a:t>Smokeless Tobacco Company </a:t>
            </a:r>
            <a:r>
              <a:rPr lang="en-GB" dirty="0" smtClean="0"/>
              <a:t>(UST, acquired in 2009) </a:t>
            </a:r>
          </a:p>
          <a:p>
            <a:pPr marL="176213" indent="0">
              <a:buNone/>
            </a:pPr>
            <a:r>
              <a:rPr lang="en-GB" dirty="0" smtClean="0"/>
              <a:t>- Philip </a:t>
            </a:r>
            <a:r>
              <a:rPr lang="en-GB" dirty="0"/>
              <a:t>Morris </a:t>
            </a:r>
            <a:r>
              <a:rPr lang="en-GB" dirty="0" smtClean="0"/>
              <a:t>Capital</a:t>
            </a:r>
          </a:p>
          <a:p>
            <a:pPr marL="519113" indent="-342900">
              <a:buFontTx/>
              <a:buChar char="-"/>
            </a:pPr>
            <a:endParaRPr lang="en-GB" dirty="0" smtClean="0"/>
          </a:p>
          <a:p>
            <a:pPr marL="0" indent="0">
              <a:buNone/>
            </a:pPr>
            <a:r>
              <a:rPr lang="en-GB" dirty="0" smtClean="0"/>
              <a:t>As </a:t>
            </a:r>
            <a:r>
              <a:rPr lang="en-GB" dirty="0"/>
              <a:t>of December 31, 2011, Altria Group, Inc.’s segments included cigarettes, smokeless products, cigars, wine and financial services.</a:t>
            </a:r>
            <a:endParaRPr lang="en-GB" dirty="0" smtClean="0"/>
          </a:p>
          <a:p>
            <a:pPr marL="457200" indent="-457200" algn="just">
              <a:buAutoNum type="arabicParenR"/>
            </a:pPr>
            <a:endParaRPr lang="en-GB" dirty="0" smtClean="0"/>
          </a:p>
        </p:txBody>
      </p:sp>
      <p:sp>
        <p:nvSpPr>
          <p:cNvPr id="4" name="TextBox 3"/>
          <p:cNvSpPr txBox="1"/>
          <p:nvPr/>
        </p:nvSpPr>
        <p:spPr>
          <a:xfrm>
            <a:off x="6141262" y="1196752"/>
            <a:ext cx="3198355"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Bef>
                <a:spcPts val="0"/>
              </a:spcBef>
              <a:spcAft>
                <a:spcPts val="0"/>
              </a:spcAft>
            </a:pPr>
            <a:r>
              <a:rPr lang="en-GB" u="none" dirty="0">
                <a:solidFill>
                  <a:srgbClr val="292934"/>
                </a:solidFill>
                <a:latin typeface="Arial"/>
              </a:rPr>
              <a:t>Date: February 16, </a:t>
            </a:r>
            <a:r>
              <a:rPr lang="en-GB" u="none" dirty="0" smtClean="0">
                <a:solidFill>
                  <a:srgbClr val="292934"/>
                </a:solidFill>
                <a:latin typeface="Arial"/>
              </a:rPr>
              <a:t>2012</a:t>
            </a:r>
          </a:p>
          <a:p>
            <a:pPr fontAlgn="auto">
              <a:spcBef>
                <a:spcPts val="0"/>
              </a:spcBef>
              <a:spcAft>
                <a:spcPts val="0"/>
              </a:spcAft>
            </a:pPr>
            <a:r>
              <a:rPr lang="en-GB" u="none" dirty="0" smtClean="0">
                <a:solidFill>
                  <a:srgbClr val="292934"/>
                </a:solidFill>
                <a:latin typeface="Arial"/>
              </a:rPr>
              <a:t>Symbol</a:t>
            </a:r>
            <a:r>
              <a:rPr lang="en-GB" u="none" dirty="0">
                <a:solidFill>
                  <a:srgbClr val="292934"/>
                </a:solidFill>
                <a:latin typeface="Arial"/>
              </a:rPr>
              <a:t>: MO</a:t>
            </a:r>
          </a:p>
          <a:p>
            <a:pPr fontAlgn="auto">
              <a:spcBef>
                <a:spcPts val="0"/>
              </a:spcBef>
              <a:spcAft>
                <a:spcPts val="0"/>
              </a:spcAft>
            </a:pPr>
            <a:r>
              <a:rPr lang="en-GB" b="1" u="none" dirty="0">
                <a:solidFill>
                  <a:srgbClr val="292934"/>
                </a:solidFill>
                <a:latin typeface="Arial"/>
              </a:rPr>
              <a:t>Exchange(s): NYSE</a:t>
            </a:r>
            <a:endParaRPr lang="en-GB" u="none" dirty="0">
              <a:solidFill>
                <a:srgbClr val="292934"/>
              </a:solidFill>
              <a:latin typeface="Arial"/>
            </a:endParaRPr>
          </a:p>
          <a:p>
            <a:pPr fontAlgn="auto">
              <a:spcBef>
                <a:spcPts val="0"/>
              </a:spcBef>
              <a:spcAft>
                <a:spcPts val="0"/>
              </a:spcAft>
            </a:pPr>
            <a:r>
              <a:rPr lang="en-GB" u="none" dirty="0">
                <a:solidFill>
                  <a:srgbClr val="292934"/>
                </a:solidFill>
                <a:latin typeface="Arial"/>
              </a:rPr>
              <a:t>Price: $29.54</a:t>
            </a:r>
          </a:p>
          <a:p>
            <a:pPr fontAlgn="auto">
              <a:spcBef>
                <a:spcPts val="0"/>
              </a:spcBef>
              <a:spcAft>
                <a:spcPts val="0"/>
              </a:spcAft>
            </a:pPr>
            <a:r>
              <a:rPr lang="en-GB" u="none" dirty="0">
                <a:solidFill>
                  <a:srgbClr val="292934"/>
                </a:solidFill>
                <a:latin typeface="Arial"/>
              </a:rPr>
              <a:t>Market Cap:  $60.14B</a:t>
            </a:r>
          </a:p>
          <a:p>
            <a:pPr fontAlgn="auto">
              <a:spcBef>
                <a:spcPts val="0"/>
              </a:spcBef>
              <a:spcAft>
                <a:spcPts val="0"/>
              </a:spcAft>
            </a:pPr>
            <a:r>
              <a:rPr lang="en-GB" u="none" dirty="0" smtClean="0">
                <a:solidFill>
                  <a:srgbClr val="292934"/>
                </a:solidFill>
                <a:latin typeface="Arial"/>
              </a:rPr>
              <a:t>PE(</a:t>
            </a:r>
            <a:r>
              <a:rPr lang="en-GB" u="none" dirty="0" err="1" smtClean="0">
                <a:solidFill>
                  <a:srgbClr val="292934"/>
                </a:solidFill>
                <a:latin typeface="Arial"/>
              </a:rPr>
              <a:t>ttm</a:t>
            </a:r>
            <a:r>
              <a:rPr lang="en-GB" u="none" dirty="0" smtClean="0">
                <a:solidFill>
                  <a:srgbClr val="292934"/>
                </a:solidFill>
                <a:latin typeface="Arial"/>
              </a:rPr>
              <a:t>):  </a:t>
            </a:r>
            <a:r>
              <a:rPr lang="en-GB" u="none" dirty="0">
                <a:solidFill>
                  <a:srgbClr val="292934"/>
                </a:solidFill>
                <a:latin typeface="Arial"/>
              </a:rPr>
              <a:t>18.07</a:t>
            </a:r>
          </a:p>
          <a:p>
            <a:pPr fontAlgn="auto">
              <a:spcBef>
                <a:spcPts val="0"/>
              </a:spcBef>
              <a:spcAft>
                <a:spcPts val="0"/>
              </a:spcAft>
            </a:pPr>
            <a:r>
              <a:rPr lang="en-GB" u="none" dirty="0" err="1">
                <a:solidFill>
                  <a:srgbClr val="292934"/>
                </a:solidFill>
                <a:latin typeface="Arial"/>
              </a:rPr>
              <a:t>Avg</a:t>
            </a:r>
            <a:r>
              <a:rPr lang="en-GB" u="none" dirty="0">
                <a:solidFill>
                  <a:srgbClr val="292934"/>
                </a:solidFill>
                <a:latin typeface="Arial"/>
              </a:rPr>
              <a:t> Daily Liquidity: $13mm </a:t>
            </a:r>
          </a:p>
          <a:p>
            <a:pPr fontAlgn="auto">
              <a:spcBef>
                <a:spcPts val="0"/>
              </a:spcBef>
              <a:spcAft>
                <a:spcPts val="0"/>
              </a:spcAft>
            </a:pPr>
            <a:endParaRPr lang="en-GB" u="none" dirty="0">
              <a:solidFill>
                <a:srgbClr val="292934"/>
              </a:solidFill>
              <a:latin typeface="Arial"/>
            </a:endParaRPr>
          </a:p>
        </p:txBody>
      </p:sp>
    </p:spTree>
    <p:extLst>
      <p:ext uri="{BB962C8B-B14F-4D97-AF65-F5344CB8AC3E}">
        <p14:creationId xmlns:p14="http://schemas.microsoft.com/office/powerpoint/2010/main" xmlns="" val="965728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332656"/>
            <a:ext cx="8915400" cy="990600"/>
          </a:xfrm>
        </p:spPr>
        <p:txBody>
          <a:bodyPr/>
          <a:lstStyle/>
          <a:p>
            <a:r>
              <a:rPr lang="en-US" dirty="0" smtClean="0"/>
              <a:t>Business &amp; Geographic segment</a:t>
            </a:r>
            <a:endParaRPr lang="en-GB" dirty="0"/>
          </a:p>
        </p:txBody>
      </p:sp>
      <p:sp>
        <p:nvSpPr>
          <p:cNvPr id="3" name="Content Placeholder 2"/>
          <p:cNvSpPr>
            <a:spLocks noGrp="1"/>
          </p:cNvSpPr>
          <p:nvPr>
            <p:ph idx="1"/>
          </p:nvPr>
        </p:nvSpPr>
        <p:spPr>
          <a:xfrm>
            <a:off x="315659" y="1700808"/>
            <a:ext cx="9302261" cy="4876800"/>
          </a:xfrm>
        </p:spPr>
        <p:txBody>
          <a:bodyPr/>
          <a:lstStyle/>
          <a:p>
            <a:pPr marL="0" indent="0">
              <a:buNone/>
            </a:pPr>
            <a:r>
              <a:rPr lang="en-US" dirty="0" smtClean="0"/>
              <a:t>Business segment                      Geographic segment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4471" y="2420893"/>
            <a:ext cx="4742929" cy="2736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4991" y="2420893"/>
            <a:ext cx="4742929" cy="2736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94471" y="6453336"/>
            <a:ext cx="3588399" cy="369332"/>
          </a:xfrm>
          <a:prstGeom prst="rect">
            <a:avLst/>
          </a:prstGeom>
          <a:noFill/>
        </p:spPr>
        <p:txBody>
          <a:bodyPr wrap="square" rtlCol="0">
            <a:spAutoFit/>
          </a:bodyPr>
          <a:lstStyle/>
          <a:p>
            <a:pPr fontAlgn="auto">
              <a:spcBef>
                <a:spcPts val="0"/>
              </a:spcBef>
              <a:spcAft>
                <a:spcPts val="0"/>
              </a:spcAft>
            </a:pPr>
            <a:r>
              <a:rPr lang="en-US" u="none" dirty="0" smtClean="0">
                <a:solidFill>
                  <a:srgbClr val="292934"/>
                </a:solidFill>
                <a:latin typeface="Arial"/>
              </a:rPr>
              <a:t>Source: Thomson Reuters</a:t>
            </a:r>
            <a:endParaRPr lang="en-GB" u="none" dirty="0">
              <a:solidFill>
                <a:srgbClr val="292934"/>
              </a:solidFill>
              <a:latin typeface="Arial"/>
            </a:endParaRPr>
          </a:p>
        </p:txBody>
      </p:sp>
      <p:sp>
        <p:nvSpPr>
          <p:cNvPr id="7" name="Rectangle 6"/>
          <p:cNvSpPr/>
          <p:nvPr/>
        </p:nvSpPr>
        <p:spPr>
          <a:xfrm>
            <a:off x="194471" y="5589245"/>
            <a:ext cx="9423449" cy="646331"/>
          </a:xfrm>
          <a:prstGeom prst="rect">
            <a:avLst/>
          </a:prstGeom>
        </p:spPr>
        <p:txBody>
          <a:bodyPr wrap="square">
            <a:spAutoFit/>
          </a:bodyPr>
          <a:lstStyle/>
          <a:p>
            <a:pPr algn="just" fontAlgn="auto">
              <a:spcBef>
                <a:spcPts val="0"/>
              </a:spcBef>
              <a:spcAft>
                <a:spcPts val="0"/>
              </a:spcAft>
              <a:buFont typeface="Wingdings" pitchFamily="2" charset="2"/>
              <a:buChar char="Ø"/>
            </a:pPr>
            <a:r>
              <a:rPr lang="en-GB" u="none" dirty="0" smtClean="0">
                <a:solidFill>
                  <a:srgbClr val="292934"/>
                </a:solidFill>
                <a:latin typeface="Arial"/>
              </a:rPr>
              <a:t>The company is primarily engaged in the manufacture and sale of cigarettes and other tobacco products, and operates primarily in the US. </a:t>
            </a:r>
          </a:p>
        </p:txBody>
      </p:sp>
    </p:spTree>
    <p:extLst>
      <p:ext uri="{BB962C8B-B14F-4D97-AF65-F5344CB8AC3E}">
        <p14:creationId xmlns:p14="http://schemas.microsoft.com/office/powerpoint/2010/main" xmlns="" val="1007590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1" y="404664"/>
            <a:ext cx="9711529" cy="990600"/>
          </a:xfrm>
        </p:spPr>
        <p:txBody>
          <a:bodyPr>
            <a:noAutofit/>
          </a:bodyPr>
          <a:lstStyle/>
          <a:p>
            <a:r>
              <a:rPr lang="en-GB" dirty="0" smtClean="0"/>
              <a:t>Industry analysis:</a:t>
            </a:r>
            <a:br>
              <a:rPr lang="en-GB" dirty="0" smtClean="0"/>
            </a:br>
            <a:r>
              <a:rPr lang="en-GB" dirty="0" smtClean="0"/>
              <a:t>Defensive and sales growth</a:t>
            </a:r>
            <a:endParaRPr lang="en-GB" dirty="0"/>
          </a:p>
        </p:txBody>
      </p:sp>
      <p:graphicFrame>
        <p:nvGraphicFramePr>
          <p:cNvPr id="4" name="Diagram 3"/>
          <p:cNvGraphicFramePr/>
          <p:nvPr>
            <p:extLst>
              <p:ext uri="{D42A27DB-BD31-4B8C-83A1-F6EECF244321}">
                <p14:modId xmlns:p14="http://schemas.microsoft.com/office/powerpoint/2010/main" xmlns="" val="3842930634"/>
              </p:ext>
            </p:extLst>
          </p:nvPr>
        </p:nvGraphicFramePr>
        <p:xfrm>
          <a:off x="116465" y="1700808"/>
          <a:ext cx="9517057"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19723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32656"/>
            <a:ext cx="9945555" cy="990600"/>
          </a:xfrm>
        </p:spPr>
        <p:txBody>
          <a:bodyPr>
            <a:normAutofit/>
          </a:bodyPr>
          <a:lstStyle/>
          <a:p>
            <a:r>
              <a:rPr lang="en-US" dirty="0" smtClean="0"/>
              <a:t>Company analysis: business strengths</a:t>
            </a:r>
            <a:endParaRPr lang="en-GB" dirty="0"/>
          </a:p>
        </p:txBody>
      </p:sp>
      <p:graphicFrame>
        <p:nvGraphicFramePr>
          <p:cNvPr id="6" name="Diagram 5"/>
          <p:cNvGraphicFramePr/>
          <p:nvPr>
            <p:extLst>
              <p:ext uri="{D42A27DB-BD31-4B8C-83A1-F6EECF244321}">
                <p14:modId xmlns:p14="http://schemas.microsoft.com/office/powerpoint/2010/main" xmlns="" val="375752128"/>
              </p:ext>
            </p:extLst>
          </p:nvPr>
        </p:nvGraphicFramePr>
        <p:xfrm>
          <a:off x="38456" y="1412776"/>
          <a:ext cx="9711529"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4820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906000" cy="990600"/>
          </a:xfrm>
        </p:spPr>
        <p:txBody>
          <a:bodyPr>
            <a:noAutofit/>
          </a:bodyPr>
          <a:lstStyle/>
          <a:p>
            <a:r>
              <a:rPr lang="en-US" dirty="0"/>
              <a:t>Company </a:t>
            </a:r>
            <a:r>
              <a:rPr lang="en-US" dirty="0" smtClean="0"/>
              <a:t>analysis: financial assessment</a:t>
            </a:r>
            <a:endParaRPr lang="en-GB" dirty="0"/>
          </a:p>
        </p:txBody>
      </p:sp>
      <p:sp>
        <p:nvSpPr>
          <p:cNvPr id="5" name="Content Placeholder 4"/>
          <p:cNvSpPr>
            <a:spLocks noGrp="1"/>
          </p:cNvSpPr>
          <p:nvPr>
            <p:ph idx="1"/>
          </p:nvPr>
        </p:nvSpPr>
        <p:spPr>
          <a:xfrm>
            <a:off x="116465" y="1268760"/>
            <a:ext cx="9789537" cy="4876800"/>
          </a:xfrm>
        </p:spPr>
        <p:txBody>
          <a:bodyPr>
            <a:normAutofit/>
          </a:bodyPr>
          <a:lstStyle/>
          <a:p>
            <a:r>
              <a:rPr lang="en-GB" sz="2000" dirty="0"/>
              <a:t>The company’s return on invested capital has averaged 22% over the past five years. </a:t>
            </a:r>
            <a:r>
              <a:rPr lang="en-GB" sz="2000" dirty="0" smtClean="0"/>
              <a:t>There’s a steady earning growth and </a:t>
            </a:r>
            <a:r>
              <a:rPr lang="en-GB" sz="2000" dirty="0"/>
              <a:t>the company is able to slightly increase margins through effective cost control:</a:t>
            </a:r>
          </a:p>
        </p:txBody>
      </p:sp>
      <p:sp>
        <p:nvSpPr>
          <p:cNvPr id="7" name="TextBox 6"/>
          <p:cNvSpPr txBox="1"/>
          <p:nvPr/>
        </p:nvSpPr>
        <p:spPr>
          <a:xfrm>
            <a:off x="272482" y="6453336"/>
            <a:ext cx="3588399" cy="369332"/>
          </a:xfrm>
          <a:prstGeom prst="rect">
            <a:avLst/>
          </a:prstGeom>
          <a:noFill/>
        </p:spPr>
        <p:txBody>
          <a:bodyPr wrap="square" rtlCol="0">
            <a:spAutoFit/>
          </a:bodyPr>
          <a:lstStyle/>
          <a:p>
            <a:pPr fontAlgn="auto">
              <a:spcBef>
                <a:spcPts val="0"/>
              </a:spcBef>
              <a:spcAft>
                <a:spcPts val="0"/>
              </a:spcAft>
            </a:pPr>
            <a:r>
              <a:rPr lang="en-US" u="none" dirty="0" smtClean="0">
                <a:solidFill>
                  <a:srgbClr val="292934"/>
                </a:solidFill>
                <a:latin typeface="Arial"/>
              </a:rPr>
              <a:t>Source: Bloomberg</a:t>
            </a:r>
            <a:endParaRPr lang="en-GB" u="none" dirty="0">
              <a:solidFill>
                <a:srgbClr val="292934"/>
              </a:solidFill>
              <a:latin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497" y="2420893"/>
            <a:ext cx="7098789" cy="2008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1761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746" y="796503"/>
            <a:ext cx="4344194" cy="211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746" y="2916540"/>
            <a:ext cx="4344194" cy="195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38650" y="2916540"/>
            <a:ext cx="5272881" cy="195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8009" y="4941168"/>
            <a:ext cx="9633520" cy="1493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a:spLocks noGrp="1"/>
          </p:cNvSpPr>
          <p:nvPr>
            <p:ph type="title"/>
          </p:nvPr>
        </p:nvSpPr>
        <p:spPr>
          <a:xfrm>
            <a:off x="0" y="-153888"/>
            <a:ext cx="9906000" cy="990600"/>
          </a:xfrm>
        </p:spPr>
        <p:txBody>
          <a:bodyPr>
            <a:noAutofit/>
          </a:bodyPr>
          <a:lstStyle/>
          <a:p>
            <a:r>
              <a:rPr lang="en-US" dirty="0" smtClean="0"/>
              <a:t>Valuation: Trading comps</a:t>
            </a:r>
            <a:endParaRPr lang="en-GB" dirty="0"/>
          </a:p>
        </p:txBody>
      </p:sp>
      <p:sp>
        <p:nvSpPr>
          <p:cNvPr id="5" name="TextBox 4"/>
          <p:cNvSpPr txBox="1"/>
          <p:nvPr/>
        </p:nvSpPr>
        <p:spPr>
          <a:xfrm>
            <a:off x="4573177" y="842750"/>
            <a:ext cx="4874991"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fontAlgn="auto">
              <a:spcBef>
                <a:spcPts val="0"/>
              </a:spcBef>
              <a:spcAft>
                <a:spcPts val="0"/>
              </a:spcAft>
            </a:pPr>
            <a:r>
              <a:rPr lang="en-GB" u="none" dirty="0" smtClean="0">
                <a:solidFill>
                  <a:srgbClr val="292934"/>
                </a:solidFill>
                <a:latin typeface="Arial"/>
              </a:rPr>
              <a:t>Altria </a:t>
            </a:r>
            <a:r>
              <a:rPr lang="en-GB" u="none" dirty="0">
                <a:solidFill>
                  <a:srgbClr val="292934"/>
                </a:solidFill>
                <a:latin typeface="Arial"/>
              </a:rPr>
              <a:t>Group is trading at multiples in line with its peers (Reynolds American Inc. and Lorillard, Inc.). The price target for MO is </a:t>
            </a:r>
            <a:r>
              <a:rPr lang="en-GB" b="1" u="none" dirty="0">
                <a:solidFill>
                  <a:srgbClr val="292934"/>
                </a:solidFill>
                <a:latin typeface="Arial"/>
              </a:rPr>
              <a:t>$39.00 </a:t>
            </a:r>
            <a:r>
              <a:rPr lang="en-GB" u="none" dirty="0">
                <a:solidFill>
                  <a:srgbClr val="292934"/>
                </a:solidFill>
                <a:latin typeface="Arial"/>
              </a:rPr>
              <a:t>at </a:t>
            </a:r>
            <a:r>
              <a:rPr lang="en-GB" b="1" u="none" dirty="0">
                <a:solidFill>
                  <a:srgbClr val="292934"/>
                </a:solidFill>
                <a:latin typeface="Arial"/>
              </a:rPr>
              <a:t>16x</a:t>
            </a:r>
            <a:r>
              <a:rPr lang="en-GB" u="none" dirty="0">
                <a:solidFill>
                  <a:srgbClr val="292934"/>
                </a:solidFill>
                <a:latin typeface="Arial"/>
              </a:rPr>
              <a:t> projected </a:t>
            </a:r>
            <a:r>
              <a:rPr lang="en-GB" b="1" u="none" dirty="0">
                <a:solidFill>
                  <a:srgbClr val="292934"/>
                </a:solidFill>
                <a:latin typeface="Arial"/>
              </a:rPr>
              <a:t>2012 EPS.</a:t>
            </a:r>
            <a:endParaRPr lang="en-GB" u="none" dirty="0">
              <a:solidFill>
                <a:srgbClr val="292934"/>
              </a:solidFill>
              <a:latin typeface="Arial"/>
            </a:endParaRPr>
          </a:p>
          <a:p>
            <a:pPr fontAlgn="auto">
              <a:spcBef>
                <a:spcPts val="0"/>
              </a:spcBef>
              <a:spcAft>
                <a:spcPts val="0"/>
              </a:spcAft>
            </a:pPr>
            <a:endParaRPr lang="en-GB" u="none" dirty="0">
              <a:solidFill>
                <a:srgbClr val="292934"/>
              </a:solidFill>
              <a:latin typeface="Arial"/>
            </a:endParaRPr>
          </a:p>
        </p:txBody>
      </p:sp>
      <p:sp>
        <p:nvSpPr>
          <p:cNvPr id="12" name="TextBox 11"/>
          <p:cNvSpPr txBox="1"/>
          <p:nvPr/>
        </p:nvSpPr>
        <p:spPr>
          <a:xfrm>
            <a:off x="116465" y="6453336"/>
            <a:ext cx="3588399" cy="369332"/>
          </a:xfrm>
          <a:prstGeom prst="rect">
            <a:avLst/>
          </a:prstGeom>
          <a:noFill/>
        </p:spPr>
        <p:txBody>
          <a:bodyPr wrap="square" rtlCol="0">
            <a:spAutoFit/>
          </a:bodyPr>
          <a:lstStyle/>
          <a:p>
            <a:pPr fontAlgn="auto">
              <a:spcBef>
                <a:spcPts val="0"/>
              </a:spcBef>
              <a:spcAft>
                <a:spcPts val="0"/>
              </a:spcAft>
            </a:pPr>
            <a:r>
              <a:rPr lang="en-US" u="none" dirty="0" smtClean="0">
                <a:solidFill>
                  <a:srgbClr val="292934"/>
                </a:solidFill>
                <a:latin typeface="Arial"/>
              </a:rPr>
              <a:t>Source: Bloomberg</a:t>
            </a:r>
            <a:endParaRPr lang="en-GB" u="none" dirty="0">
              <a:solidFill>
                <a:srgbClr val="292934"/>
              </a:solidFill>
              <a:latin typeface="Arial"/>
            </a:endParaRPr>
          </a:p>
        </p:txBody>
      </p:sp>
    </p:spTree>
    <p:extLst>
      <p:ext uri="{BB962C8B-B14F-4D97-AF65-F5344CB8AC3E}">
        <p14:creationId xmlns:p14="http://schemas.microsoft.com/office/powerpoint/2010/main" xmlns="" val="3516280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168"/>
            <a:ext cx="9109871" cy="990600"/>
          </a:xfrm>
        </p:spPr>
        <p:txBody>
          <a:bodyPr>
            <a:normAutofit/>
          </a:bodyPr>
          <a:lstStyle/>
          <a:p>
            <a:r>
              <a:rPr lang="en-GB" b="1" dirty="0" smtClean="0"/>
              <a:t>Risks and </a:t>
            </a:r>
            <a:r>
              <a:rPr lang="en-GB" b="1" dirty="0" err="1" smtClean="0"/>
              <a:t>Mitigants</a:t>
            </a:r>
            <a:endParaRPr lang="en-GB" b="1" dirty="0"/>
          </a:p>
        </p:txBody>
      </p:sp>
      <p:sp>
        <p:nvSpPr>
          <p:cNvPr id="3" name="Content Placeholder 2"/>
          <p:cNvSpPr>
            <a:spLocks noGrp="1"/>
          </p:cNvSpPr>
          <p:nvPr>
            <p:ph idx="1"/>
          </p:nvPr>
        </p:nvSpPr>
        <p:spPr>
          <a:xfrm>
            <a:off x="0" y="1340768"/>
            <a:ext cx="9906000" cy="5472608"/>
          </a:xfrm>
        </p:spPr>
        <p:txBody>
          <a:bodyPr>
            <a:normAutofit/>
          </a:bodyPr>
          <a:lstStyle/>
          <a:p>
            <a:r>
              <a:rPr lang="en-GB" dirty="0" smtClean="0"/>
              <a:t>Key </a:t>
            </a:r>
            <a:r>
              <a:rPr lang="en-GB" dirty="0"/>
              <a:t>downside risks include:</a:t>
            </a:r>
          </a:p>
          <a:p>
            <a:r>
              <a:rPr lang="en-GB" dirty="0" smtClean="0"/>
              <a:t>1</a:t>
            </a:r>
            <a:r>
              <a:rPr lang="en-GB" dirty="0"/>
              <a:t>) </a:t>
            </a:r>
            <a:r>
              <a:rPr lang="en-GB" dirty="0" smtClean="0"/>
              <a:t>Continued FDA regulations. But </a:t>
            </a:r>
            <a:r>
              <a:rPr lang="en-GB" dirty="0"/>
              <a:t>MO </a:t>
            </a:r>
            <a:r>
              <a:rPr lang="en-GB" dirty="0" smtClean="0"/>
              <a:t>appears increasingly </a:t>
            </a:r>
            <a:r>
              <a:rPr lang="en-GB" dirty="0"/>
              <a:t>focused on increasing its agility and </a:t>
            </a:r>
            <a:r>
              <a:rPr lang="en-GB" dirty="0" smtClean="0"/>
              <a:t>preparedness around </a:t>
            </a:r>
            <a:r>
              <a:rPr lang="en-GB" dirty="0"/>
              <a:t>FDA regulation, a trend which appears to be </a:t>
            </a:r>
            <a:r>
              <a:rPr lang="en-GB" dirty="0" smtClean="0"/>
              <a:t>supported by </a:t>
            </a:r>
            <a:r>
              <a:rPr lang="en-GB" dirty="0"/>
              <a:t>the selection of Marty Barrington (a former General </a:t>
            </a:r>
            <a:r>
              <a:rPr lang="en-GB" dirty="0" smtClean="0"/>
              <a:t>Counsel at </a:t>
            </a:r>
            <a:r>
              <a:rPr lang="en-GB" dirty="0"/>
              <a:t>PM USA) as incoming CEO and the company’s </a:t>
            </a:r>
            <a:r>
              <a:rPr lang="en-GB" dirty="0" smtClean="0"/>
              <a:t>partnership with </a:t>
            </a:r>
            <a:r>
              <a:rPr lang="en-GB" dirty="0" err="1"/>
              <a:t>Okono</a:t>
            </a:r>
            <a:r>
              <a:rPr lang="en-GB" dirty="0"/>
              <a:t> </a:t>
            </a:r>
            <a:r>
              <a:rPr lang="en-GB" dirty="0" smtClean="0"/>
              <a:t>A/S. </a:t>
            </a:r>
          </a:p>
          <a:p>
            <a:r>
              <a:rPr lang="en-GB" dirty="0" smtClean="0"/>
              <a:t>2) Any </a:t>
            </a:r>
            <a:r>
              <a:rPr lang="en-GB" dirty="0"/>
              <a:t>large-scale unforeseen adverse </a:t>
            </a:r>
            <a:r>
              <a:rPr lang="en-GB" smtClean="0"/>
              <a:t>tobacco litigation development</a:t>
            </a:r>
            <a:endParaRPr lang="en-GB" dirty="0"/>
          </a:p>
          <a:p>
            <a:r>
              <a:rPr lang="en-GB" dirty="0" smtClean="0"/>
              <a:t>3) Potential </a:t>
            </a:r>
            <a:r>
              <a:rPr lang="en-GB" dirty="0"/>
              <a:t>state tax hikes (owing to large deficits and unfunded pensions). </a:t>
            </a:r>
            <a:r>
              <a:rPr lang="en-GB" dirty="0" smtClean="0"/>
              <a:t>The recent </a:t>
            </a:r>
            <a:r>
              <a:rPr lang="en-GB" dirty="0"/>
              <a:t>trend has been for minimal state tax hikes with only two states </a:t>
            </a:r>
            <a:r>
              <a:rPr lang="en-GB" dirty="0" smtClean="0"/>
              <a:t>raising taxes </a:t>
            </a:r>
            <a:r>
              <a:rPr lang="en-GB" dirty="0"/>
              <a:t>and one state actually reducing the cigarette tax in 2011</a:t>
            </a:r>
            <a:r>
              <a:rPr lang="en-GB" dirty="0" smtClean="0"/>
              <a:t>.</a:t>
            </a:r>
          </a:p>
          <a:p>
            <a:r>
              <a:rPr lang="en-US" dirty="0"/>
              <a:t>4</a:t>
            </a:r>
            <a:r>
              <a:rPr lang="en-US" dirty="0" smtClean="0"/>
              <a:t>) </a:t>
            </a:r>
            <a:r>
              <a:rPr lang="en-GB" dirty="0"/>
              <a:t>L</a:t>
            </a:r>
            <a:r>
              <a:rPr lang="en-GB" dirty="0" smtClean="0"/>
              <a:t>ittle </a:t>
            </a:r>
            <a:r>
              <a:rPr lang="en-GB" dirty="0"/>
              <a:t>exposure to the global tobacco </a:t>
            </a:r>
            <a:r>
              <a:rPr lang="en-GB" dirty="0" smtClean="0"/>
              <a:t>industry. Primary focus on US market, high single market risk.</a:t>
            </a:r>
            <a:endParaRPr lang="en-GB" dirty="0"/>
          </a:p>
        </p:txBody>
      </p:sp>
    </p:spTree>
    <p:extLst>
      <p:ext uri="{BB962C8B-B14F-4D97-AF65-F5344CB8AC3E}">
        <p14:creationId xmlns:p14="http://schemas.microsoft.com/office/powerpoint/2010/main" xmlns="" val="40946704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4" y="332656"/>
            <a:ext cx="8915400" cy="990600"/>
          </a:xfrm>
        </p:spPr>
        <p:txBody>
          <a:bodyPr/>
          <a:lstStyle/>
          <a:p>
            <a:r>
              <a:rPr lang="en-US" b="1" dirty="0" smtClean="0"/>
              <a:t>Conclusion</a:t>
            </a:r>
            <a:endParaRPr lang="en-GB" b="1" dirty="0"/>
          </a:p>
        </p:txBody>
      </p:sp>
      <p:sp>
        <p:nvSpPr>
          <p:cNvPr id="3" name="Content Placeholder 2"/>
          <p:cNvSpPr>
            <a:spLocks noGrp="1"/>
          </p:cNvSpPr>
          <p:nvPr>
            <p:ph idx="1"/>
          </p:nvPr>
        </p:nvSpPr>
        <p:spPr>
          <a:xfrm>
            <a:off x="428497" y="1340768"/>
            <a:ext cx="8915400" cy="4876800"/>
          </a:xfrm>
        </p:spPr>
        <p:txBody>
          <a:bodyPr>
            <a:normAutofit lnSpcReduction="10000"/>
          </a:bodyPr>
          <a:lstStyle/>
          <a:p>
            <a:pPr marL="0" indent="0">
              <a:buNone/>
            </a:pPr>
            <a:r>
              <a:rPr lang="en-US" dirty="0" smtClean="0"/>
              <a:t>Recommend buying</a:t>
            </a:r>
          </a:p>
          <a:p>
            <a:pPr marL="0" indent="0">
              <a:buNone/>
            </a:pPr>
            <a:endParaRPr lang="en-US" dirty="0" smtClean="0"/>
          </a:p>
          <a:p>
            <a:r>
              <a:rPr lang="en-US" dirty="0" smtClean="0"/>
              <a:t>1) industry advantages</a:t>
            </a:r>
          </a:p>
          <a:p>
            <a:r>
              <a:rPr lang="en-US" dirty="0"/>
              <a:t> </a:t>
            </a:r>
            <a:r>
              <a:rPr lang="en-US" dirty="0" smtClean="0"/>
              <a:t>   - defensive </a:t>
            </a:r>
          </a:p>
          <a:p>
            <a:r>
              <a:rPr lang="en-US" dirty="0"/>
              <a:t> </a:t>
            </a:r>
            <a:r>
              <a:rPr lang="en-US" dirty="0" smtClean="0"/>
              <a:t>   - high entry barriers</a:t>
            </a:r>
          </a:p>
          <a:p>
            <a:r>
              <a:rPr lang="en-US" dirty="0" smtClean="0"/>
              <a:t>2) business strength </a:t>
            </a:r>
          </a:p>
          <a:p>
            <a:r>
              <a:rPr lang="en-US" dirty="0"/>
              <a:t> </a:t>
            </a:r>
            <a:r>
              <a:rPr lang="en-US" dirty="0" smtClean="0"/>
              <a:t>  - strong market position</a:t>
            </a:r>
          </a:p>
          <a:p>
            <a:r>
              <a:rPr lang="en-US" dirty="0"/>
              <a:t> </a:t>
            </a:r>
            <a:r>
              <a:rPr lang="en-US" dirty="0" smtClean="0"/>
              <a:t>  - new market penetration</a:t>
            </a:r>
          </a:p>
          <a:p>
            <a:r>
              <a:rPr lang="en-US" dirty="0"/>
              <a:t> </a:t>
            </a:r>
            <a:r>
              <a:rPr lang="en-US" dirty="0" smtClean="0"/>
              <a:t>  - effective cost management </a:t>
            </a:r>
          </a:p>
          <a:p>
            <a:r>
              <a:rPr lang="en-US" dirty="0" smtClean="0"/>
              <a:t>3) attractive valuation:</a:t>
            </a:r>
          </a:p>
          <a:p>
            <a:r>
              <a:rPr lang="en-US" dirty="0" smtClean="0"/>
              <a:t>   - high dividend yield (6%)</a:t>
            </a:r>
          </a:p>
          <a:p>
            <a:r>
              <a:rPr lang="en-US" dirty="0"/>
              <a:t> </a:t>
            </a:r>
            <a:r>
              <a:rPr lang="en-US" dirty="0" smtClean="0"/>
              <a:t>  - implied undervalue </a:t>
            </a:r>
            <a:endParaRPr lang="en-GB" dirty="0" smtClean="0"/>
          </a:p>
          <a:p>
            <a:endParaRPr lang="en-GB" dirty="0"/>
          </a:p>
        </p:txBody>
      </p:sp>
    </p:spTree>
    <p:extLst>
      <p:ext uri="{BB962C8B-B14F-4D97-AF65-F5344CB8AC3E}">
        <p14:creationId xmlns:p14="http://schemas.microsoft.com/office/powerpoint/2010/main" xmlns="" val="3539111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372394" y="6043613"/>
            <a:ext cx="49530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AU" sz="1200" u="none" smtClean="0">
                <a:solidFill>
                  <a:srgbClr val="000000"/>
                </a:solidFill>
                <a:latin typeface="Calibri" charset="0"/>
                <a:ea typeface="ＭＳ Ｐゴシック" charset="0"/>
                <a:cs typeface="ＭＳ Ｐゴシック" charset="0"/>
              </a:rPr>
              <a:t>Harshita Rawat  | hrawat.mba2013@london.edu</a:t>
            </a:r>
          </a:p>
        </p:txBody>
      </p:sp>
      <p:sp>
        <p:nvSpPr>
          <p:cNvPr id="7171" name="AutoShape 8" descr="data:image/jpg;base64,/9j/4AAQSkZJRgABAQAAAQABAAD/2wCEAAkGBggGEBQUEwgKCRQUFR0WGRgYFx4bIBwYHRQcGhgaGhwaJzIfHRkvGRYXHy8gKDMpMC04HSAxNTAqNiYrLSkBCQoKDQsNGQ4OGTUkHiQ1NjU1NTU1NTU1NSw1NDU1NTU1NTU1NTU1NDU1NCw1NTU1NTU1NS81LjUwNTU1NDUyLP/AABEIAC8AegMBIgACEQEDEQH/xAAcAAABBQEBAQAAAAAAAAAAAAAHAwQFBggAAgH/xABJEAABAgQDAwYJBgsJAAAAAAABAgMABAURBhIhBzFBEyJhcZGxFDJCUXKCoaLBYoGDstHSFRYXM0NFUlVjwuEjJURUZJKjs/H/xAAbAQACAgMBAAAAAAAAAAAAAAADBAECAAUGB//EADIRAAEDAgQEAwUJAAAAAAAAAAEAAgMEERITIVExQYGxFCJxBWHB0fAGQlJykZKhstL/2gAMAwEAAhEDEQA/ADjHRQsfbVpbB7nINypnX8oUQTlSgHxcx3k8bD2QK6ttYxXVr/3j4Ck+SykJ943X7RDUVJJIL8Ahuka3RaOdfbYF1OJbA4k2HaYhZzHOG5Dx65IJ6A4CexN4zDNzkzPm7sy9MnzrUVH3jCISBwENt9njm5CM+wWj5na9hCX/AFry3ooWfhDJe2/Cif0k6vqaPxgBIlnXNzajH16WWyLnLGeHpg7Bi12uEfKqTGZcs4Rzsbfqjsvbrhkbmair6MfbCB29UD/I1I+qn70AuHNLp71XfaZRlzurCE33XPE9HGDeChAuUtnORwRt3w2d8vUk/Rj70LI244VVxnkdbX2GKT+QXEH7xpnav7sNarsYrNHYcecqVNyNIK1WK72Avpzd8AyqQ6Byvik2RKl9smEH99QcZ9JtY7hEpK7RcKzni12S9ZWX61oCNK2Y1SqyHhvhklLNZFOWXmzZU3udBbyYZYNwLUcclzkXZdgNBJUXL+VewGUHWyTGGlgsSHcFmY/ZaWlahKTwu3MszA86FBXdDiMqT2HqjRp4yiUlcwlwITyZIzKUAUlJ0Ntd/DWLtWvx52ZtNOLxIh8OKyJbJLvk3P5wbh0EQJ1GBYNdx4Kwl3COsdAiwrtzMwtDc7JttZiE8q3ewJNhmQdQL8QT1QXd8KyRPiNnBEa4O4LNu1kk1ia+jH/CmKkhOcgaaxbdrIIrE19H/wBKYrEmgrV+b5S3D/2Nzjy6fHsPghQQmeobHufrhcp7yf8ADlI7RvjLNdIF495P9GntEekoVwl22+v+kcwZdNT/AC35nsV6W2nN9Af2v/y3+wSdw5wee9ghIEFRGRtojSx3EfbDl0KAN5kI81tP6wky28kWUwl3puIJFI0MLrj3a272aeg6peogeZWssdycIPQ4cTxfkSSDaxB1Xcn/AA5SGom35J0LbcMstB5qmzYg2tcEag6mHigEi/giRbpERKlbzbpjZezRjc5x7g9iVoPtActjIxzN+BHD1a3dHnZVUJ9ulvzczPzU3dS1JLiyqyG020vuuoL9kBqdxVXqulSF1affS6bFBcUUnMrQZb2tcjSC9i9P4oYaQwOYtbbbJ9JfOc/ngWYBpf4Yqcq3lzDlQtXooGc/VhyDD55SOfZcw++jUWdoricLUBEuk5CtLcsOy6/dSrthHZAmXw7SHJp08mlxxThPyE2QnuPbEBt8qxefl5dJvkQp0j5SzlR89kq/3RL7RgMMYfl5UHIpfJNH1Ryi/am3zwANvE1v4iiX8xOyuDlBpElVEzajmmH0ci2m27Iklax05bAnhoOMDLbzU/CJxhgK0ZaKz6S1ae6mJrZbWJ7GdQdmnt0vLIYQneAVEFZ18o5Lk9NoG2PKn+GKnNOZsw5UoT6KOYPakn54vTxETWdyCq93k0UCOHWO8Rr1rxR1DujIQ+I7xGvWfFHUO6I9ofd6/BZBzQ92ibKBix3whiaRLPlISoLByrt4puNUqtpfXqgWz+z7FlAJJpDzg/aas4Pd5w+cCNLx0KNqXBmBwBHvR24mPEkZLXDmFkp6cnJY2WFMkcFJsewwkqeed/S9ka0mZKWnBZyXafHmUkK74hJvZ7hae8ehSR6k5fq2gjJaYG+UB0CM+rrXjC6ZxH5j81mAkniTC6J59AtnjQb2xvCD36uW16Lix8YaO7DsKr3Cea6nT8RDL6mmlFpG39QEvC+opyXQvLSdiQgOuefcBBXoeiEm1lsgi1wQRfXUG4046iDm5sFw+rdPVJHrJPeIS/IFRv3pUfc+7Fo6imjFmC3oFEz6ioIdM8uI3N0K8QY1rmKUJRMzgfShWZICEp51iL80a6Ewzoden8Nu8rLupZcylNykK0Nr2B6t8GNGwShDfUakr1kj+WHLWwvDCN66g51uW7hE+KgAwgaeiDlvvdBOp16oVmY8IeeDzt0m+UAcy2XmjS2m6HOIsY1nFIR4TNpfDZJTZKU2KrX8XfuEG1rYvhFv/BPudbqvtiSldmWEpTxaHKk/Kur6xiprIRazeCnKdugDh7G1awwlaJWbQwHFZlDIlRJtYakX3cI+U3B2Ia0f7Kjzr19cxTlGut8y7CNNydGp1O/NSMrLW/YQlPcIeWgRrgCSxqtk7lBfCew6bLiHJ19ptCSFckg5iqxvZS9wF94F7+eDQBaOjoSlmfKbuRWtDeC//9k="/>
          <p:cNvSpPr>
            <a:spLocks noChangeAspect="1" noChangeArrowheads="1"/>
          </p:cNvSpPr>
          <p:nvPr/>
        </p:nvSpPr>
        <p:spPr bwMode="auto">
          <a:xfrm>
            <a:off x="4904846" y="-223838"/>
            <a:ext cx="1258888" cy="447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50000"/>
              </a:spcBef>
            </a:pPr>
            <a:endParaRPr lang="en-GB" sz="1200" b="1" u="none" smtClean="0">
              <a:solidFill>
                <a:srgbClr val="C0504D"/>
              </a:solidFill>
              <a:latin typeface="Calibri" charset="0"/>
              <a:ea typeface="ＭＳ Ｐゴシック" charset="0"/>
              <a:cs typeface="ＭＳ Ｐゴシック" charset="0"/>
            </a:endParaRPr>
          </a:p>
        </p:txBody>
      </p:sp>
      <p:sp>
        <p:nvSpPr>
          <p:cNvPr id="7172" name="AutoShape 10" descr="data:image/jpg;base64,/9j/4AAQSkZJRgABAQAAAQABAAD/2wCEAAkGBggGEBQUEwgKCRQUFR0WGRgYFx4bIBwYHRQcGhgaGhwaJzIfHRkvGRYXHy8gKDMpMC04HSAxNTAqNiYrLSkBCQoKDQsNGQ4OGTUkHiQ1NjU1NTU1NTU1NSw1NDU1NTU1NTU1NTU1NDU1NCw1NTU1NTU1NS81LjUwNTU1NDUyLP/AABEIAC8AegMBIgACEQEDEQH/xAAcAAABBQEBAQAAAAAAAAAAAAAHAwQFBggAAgH/xABJEAABAgQDAwYJBgsJAAAAAAABAgMABAURBhIhBzFBEyJhcZGxFDJCUXKCoaLBYoGDstHSFRYXM0NFUlVjwuEjJURUZJKjs/H/xAAbAQACAgMBAAAAAAAAAAAAAAADBAECAAUGB//EADIRAAEDAgQEAwUJAAAAAAAAAAEAAgMEERITIVExQYGxFCJxBWHB0fAGQlJykZKhstL/2gAMAwEAAhEDEQA/ADjHRQsfbVpbB7nINypnX8oUQTlSgHxcx3k8bD2QK6ttYxXVr/3j4Ck+SykJ943X7RDUVJJIL8Ahuka3RaOdfbYF1OJbA4k2HaYhZzHOG5Dx65IJ6A4CexN4zDNzkzPm7sy9MnzrUVH3jCISBwENt9njm5CM+wWj5na9hCX/AFry3ooWfhDJe2/Cif0k6vqaPxgBIlnXNzajH16WWyLnLGeHpg7Bi12uEfKqTGZcs4Rzsbfqjsvbrhkbmair6MfbCB29UD/I1I+qn70AuHNLp71XfaZRlzurCE33XPE9HGDeChAuUtnORwRt3w2d8vUk/Rj70LI244VVxnkdbX2GKT+QXEH7xpnav7sNarsYrNHYcecqVNyNIK1WK72Avpzd8AyqQ6Byvik2RKl9smEH99QcZ9JtY7hEpK7RcKzni12S9ZWX61oCNK2Y1SqyHhvhklLNZFOWXmzZU3udBbyYZYNwLUcclzkXZdgNBJUXL+VewGUHWyTGGlgsSHcFmY/ZaWlahKTwu3MszA86FBXdDiMqT2HqjRp4yiUlcwlwITyZIzKUAUlJ0Ntd/DWLtWvx52ZtNOLxIh8OKyJbJLvk3P5wbh0EQJ1GBYNdx4Kwl3COsdAiwrtzMwtDc7JttZiE8q3ewJNhmQdQL8QT1QXd8KyRPiNnBEa4O4LNu1kk1ia+jH/CmKkhOcgaaxbdrIIrE19H/wBKYrEmgrV+b5S3D/2Nzjy6fHsPghQQmeobHufrhcp7yf8ADlI7RvjLNdIF495P9GntEekoVwl22+v+kcwZdNT/AC35nsV6W2nN9Af2v/y3+wSdw5wee9ghIEFRGRtojSx3EfbDl0KAN5kI81tP6wky28kWUwl3puIJFI0MLrj3a272aeg6peogeZWssdycIPQ4cTxfkSSDaxB1Xcn/AA5SGom35J0LbcMstB5qmzYg2tcEag6mHigEi/giRbpERKlbzbpjZezRjc5x7g9iVoPtActjIxzN+BHD1a3dHnZVUJ9ulvzczPzU3dS1JLiyqyG020vuuoL9kBqdxVXqulSF1affS6bFBcUUnMrQZb2tcjSC9i9P4oYaQwOYtbbbJ9JfOc/ngWYBpf4Yqcq3lzDlQtXooGc/VhyDD55SOfZcw++jUWdoricLUBEuk5CtLcsOy6/dSrthHZAmXw7SHJp08mlxxThPyE2QnuPbEBt8qxefl5dJvkQp0j5SzlR89kq/3RL7RgMMYfl5UHIpfJNH1Ryi/am3zwANvE1v4iiX8xOyuDlBpElVEzajmmH0ci2m27Iklax05bAnhoOMDLbzU/CJxhgK0ZaKz6S1ae6mJrZbWJ7GdQdmnt0vLIYQneAVEFZ18o5Lk9NoG2PKn+GKnNOZsw5UoT6KOYPakn54vTxETWdyCq93k0UCOHWO8Rr1rxR1DujIQ+I7xGvWfFHUO6I9ofd6/BZBzQ92ibKBix3whiaRLPlISoLByrt4puNUqtpfXqgWz+z7FlAJJpDzg/aas4Pd5w+cCNLx0KNqXBmBwBHvR24mPEkZLXDmFkp6cnJY2WFMkcFJsewwkqeed/S9ka0mZKWnBZyXafHmUkK74hJvZ7hae8ehSR6k5fq2gjJaYG+UB0CM+rrXjC6ZxH5j81mAkniTC6J59AtnjQb2xvCD36uW16Lix8YaO7DsKr3Cea6nT8RDL6mmlFpG39QEvC+opyXQvLSdiQgOuefcBBXoeiEm1lsgi1wQRfXUG4046iDm5sFw+rdPVJHrJPeIS/IFRv3pUfc+7Fo6imjFmC3oFEz6ioIdM8uI3N0K8QY1rmKUJRMzgfShWZICEp51iL80a6Ewzoden8Nu8rLupZcylNykK0Nr2B6t8GNGwShDfUakr1kj+WHLWwvDCN66g51uW7hE+KgAwgaeiDlvvdBOp16oVmY8IeeDzt0m+UAcy2XmjS2m6HOIsY1nFIR4TNpfDZJTZKU2KrX8XfuEG1rYvhFv/BPudbqvtiSldmWEpTxaHKk/Kur6xiprIRazeCnKdugDh7G1awwlaJWbQwHFZlDIlRJtYakX3cI+U3B2Ia0f7Kjzr19cxTlGut8y7CNNydGp1O/NSMrLW/YQlPcIeWgRrgCSxqtk7lBfCew6bLiHJ19ptCSFckg5iqxvZS9wF94F7+eDQBaOjoSlmfKbuRWtDeC//9k="/>
          <p:cNvSpPr>
            <a:spLocks noChangeAspect="1" noChangeArrowheads="1"/>
          </p:cNvSpPr>
          <p:nvPr/>
        </p:nvSpPr>
        <p:spPr bwMode="auto">
          <a:xfrm>
            <a:off x="5069946" y="-71438"/>
            <a:ext cx="1258888" cy="447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50000"/>
              </a:spcBef>
            </a:pPr>
            <a:endParaRPr lang="en-GB" sz="1200" b="1" u="none" smtClean="0">
              <a:solidFill>
                <a:srgbClr val="C0504D"/>
              </a:solidFill>
              <a:latin typeface="Calibri" charset="0"/>
              <a:ea typeface="ＭＳ Ｐゴシック" charset="0"/>
              <a:cs typeface="ＭＳ Ｐゴシック" charset="0"/>
            </a:endParaRPr>
          </a:p>
        </p:txBody>
      </p:sp>
      <p:sp>
        <p:nvSpPr>
          <p:cNvPr id="7173" name="TextBox 4"/>
          <p:cNvSpPr txBox="1">
            <a:spLocks noChangeArrowheads="1"/>
          </p:cNvSpPr>
          <p:nvPr/>
        </p:nvSpPr>
        <p:spPr bwMode="auto">
          <a:xfrm>
            <a:off x="2724151" y="2328863"/>
            <a:ext cx="5262563"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ctr" eaLnBrk="1" hangingPunct="1">
              <a:spcBef>
                <a:spcPct val="100000"/>
              </a:spcBef>
            </a:pPr>
            <a:r>
              <a:rPr lang="en-CA" sz="2400" u="none" smtClean="0">
                <a:solidFill>
                  <a:srgbClr val="000000"/>
                </a:solidFill>
                <a:latin typeface="Times New Roman" charset="0"/>
                <a:cs typeface="Times New Roman" charset="0"/>
              </a:rPr>
              <a:t>SanDisk</a:t>
            </a:r>
          </a:p>
          <a:p>
            <a:pPr algn="ctr" eaLnBrk="1" hangingPunct="1">
              <a:spcBef>
                <a:spcPct val="100000"/>
              </a:spcBef>
            </a:pPr>
            <a:r>
              <a:rPr lang="en-CA" sz="2000" u="none" smtClean="0">
                <a:solidFill>
                  <a:srgbClr val="000000"/>
                </a:solidFill>
                <a:latin typeface="Times New Roman" charset="0"/>
                <a:cs typeface="Times New Roman" charset="0"/>
              </a:rPr>
              <a:t>Investment Thesis</a:t>
            </a:r>
          </a:p>
          <a:p>
            <a:pPr algn="ctr" eaLnBrk="1" hangingPunct="1">
              <a:spcBef>
                <a:spcPct val="50000"/>
              </a:spcBef>
            </a:pPr>
            <a:endParaRPr lang="en-CA" sz="900" u="none" smtClean="0">
              <a:solidFill>
                <a:srgbClr val="000000"/>
              </a:solidFill>
              <a:latin typeface="Times New Roman" charset="0"/>
              <a:cs typeface="Times New Roman" charset="0"/>
            </a:endParaRPr>
          </a:p>
          <a:p>
            <a:pPr algn="ctr" eaLnBrk="1" hangingPunct="1">
              <a:spcBef>
                <a:spcPct val="50000"/>
              </a:spcBef>
            </a:pPr>
            <a:r>
              <a:rPr lang="en-CA" sz="1800" u="none" smtClean="0">
                <a:solidFill>
                  <a:srgbClr val="000000"/>
                </a:solidFill>
                <a:latin typeface="Times New Roman" charset="0"/>
                <a:cs typeface="Times New Roman" charset="0"/>
              </a:rPr>
              <a:t>February 2011</a:t>
            </a:r>
          </a:p>
          <a:p>
            <a:pPr algn="ctr" eaLnBrk="1" hangingPunct="1"/>
            <a:endParaRPr lang="en-GB" u="none" smtClean="0">
              <a:solidFill>
                <a:srgbClr val="000000"/>
              </a:solidFill>
              <a:latin typeface="Times New Roman" charset="0"/>
              <a:cs typeface="Times New Roman" charset="0"/>
            </a:endParaRPr>
          </a:p>
        </p:txBody>
      </p:sp>
      <p:pic>
        <p:nvPicPr>
          <p:cNvPr id="7174"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22800" y="4572000"/>
            <a:ext cx="1706033"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63793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2000">
                <a:latin typeface="Times New Roman" charset="0"/>
                <a:cs typeface="Times New Roman" charset="0"/>
              </a:rPr>
              <a:t>Introduction</a:t>
            </a:r>
          </a:p>
        </p:txBody>
      </p:sp>
      <p:sp>
        <p:nvSpPr>
          <p:cNvPr id="9219" name="Rectangle 4"/>
          <p:cNvSpPr>
            <a:spLocks noChangeArrowheads="1"/>
          </p:cNvSpPr>
          <p:nvPr/>
        </p:nvSpPr>
        <p:spPr bwMode="gray">
          <a:xfrm>
            <a:off x="1403350" y="762000"/>
            <a:ext cx="8337550" cy="3063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Company Background</a:t>
            </a:r>
          </a:p>
        </p:txBody>
      </p:sp>
      <p:sp>
        <p:nvSpPr>
          <p:cNvPr id="9220" name="Rectangle 4"/>
          <p:cNvSpPr>
            <a:spLocks noChangeArrowheads="1"/>
          </p:cNvSpPr>
          <p:nvPr/>
        </p:nvSpPr>
        <p:spPr bwMode="gray">
          <a:xfrm>
            <a:off x="1444625" y="3378200"/>
            <a:ext cx="8337550" cy="3063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Agenda for Discussion</a:t>
            </a:r>
          </a:p>
        </p:txBody>
      </p:sp>
      <p:sp>
        <p:nvSpPr>
          <p:cNvPr id="9221" name="Content Placeholder 2"/>
          <p:cNvSpPr txBox="1">
            <a:spLocks/>
          </p:cNvSpPr>
          <p:nvPr/>
        </p:nvSpPr>
        <p:spPr bwMode="gray">
          <a:xfrm>
            <a:off x="1379275" y="1100138"/>
            <a:ext cx="8361627" cy="2278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defRPr sz="1200" b="1">
                <a:solidFill>
                  <a:schemeClr val="accent2"/>
                </a:solidFill>
                <a:latin typeface="Calibri" charset="0"/>
                <a:ea typeface="ＭＳ Ｐゴシック" charset="0"/>
                <a:cs typeface="ＭＳ Ｐゴシック" charset="0"/>
              </a:defRPr>
            </a:lvl1pPr>
            <a:lvl2pPr marL="628650" indent="-228600"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ts val="600"/>
              </a:spcBef>
              <a:buFontTx/>
              <a:buChar char="•"/>
            </a:pPr>
            <a:r>
              <a:rPr lang="en-GB" b="0" u="none" smtClean="0">
                <a:solidFill>
                  <a:srgbClr val="000000"/>
                </a:solidFill>
                <a:latin typeface="Times New Roman" charset="0"/>
                <a:cs typeface="Times New Roman" charset="0"/>
              </a:rPr>
              <a:t>SanDisk designs, manufactures and packages NAND flash based removable cards, embedded storage, USB drives, SSD and enterprise storage solutions</a:t>
            </a:r>
          </a:p>
          <a:p>
            <a:pPr>
              <a:spcBef>
                <a:spcPts val="600"/>
              </a:spcBef>
              <a:buFontTx/>
              <a:buChar char="•"/>
            </a:pPr>
            <a:r>
              <a:rPr lang="en-CA" b="0" u="none" smtClean="0">
                <a:solidFill>
                  <a:srgbClr val="000000"/>
                </a:solidFill>
                <a:latin typeface="Times New Roman" charset="0"/>
                <a:cs typeface="Times New Roman" charset="0"/>
              </a:rPr>
              <a:t>Key statistics:</a:t>
            </a:r>
          </a:p>
          <a:p>
            <a:pPr lvl="1">
              <a:spcBef>
                <a:spcPts val="300"/>
              </a:spcBef>
              <a:buFont typeface="Arial" charset="0"/>
              <a:buChar char="–"/>
            </a:pPr>
            <a:r>
              <a:rPr lang="en-CA" b="0" u="none" smtClean="0">
                <a:solidFill>
                  <a:srgbClr val="000000"/>
                </a:solidFill>
                <a:latin typeface="Times New Roman" charset="0"/>
                <a:cs typeface="Times New Roman" charset="0"/>
              </a:rPr>
              <a:t>Market cap: USD 11.4 bln</a:t>
            </a:r>
          </a:p>
          <a:p>
            <a:pPr lvl="1">
              <a:spcBef>
                <a:spcPts val="300"/>
              </a:spcBef>
              <a:buFont typeface="Arial" charset="0"/>
              <a:buChar char="–"/>
            </a:pPr>
            <a:r>
              <a:rPr lang="en-CA" b="0" u="none" smtClean="0">
                <a:solidFill>
                  <a:srgbClr val="000000"/>
                </a:solidFill>
                <a:latin typeface="Times New Roman" charset="0"/>
                <a:cs typeface="Times New Roman" charset="0"/>
              </a:rPr>
              <a:t>Net Cash Balance : USD 3.7 bln</a:t>
            </a:r>
          </a:p>
          <a:p>
            <a:pPr lvl="1">
              <a:spcBef>
                <a:spcPts val="300"/>
              </a:spcBef>
              <a:buFont typeface="Arial" charset="0"/>
              <a:buChar char="–"/>
            </a:pPr>
            <a:r>
              <a:rPr lang="en-CA" b="0" u="none" smtClean="0">
                <a:solidFill>
                  <a:srgbClr val="000000"/>
                </a:solidFill>
                <a:latin typeface="Times New Roman" charset="0"/>
                <a:cs typeface="Times New Roman" charset="0"/>
              </a:rPr>
              <a:t>Last Close  : USD 48, EPS :  USD 4.65</a:t>
            </a:r>
          </a:p>
          <a:p>
            <a:pPr lvl="1">
              <a:spcBef>
                <a:spcPts val="300"/>
              </a:spcBef>
              <a:buFont typeface="Arial" charset="0"/>
              <a:buChar char="–"/>
            </a:pPr>
            <a:r>
              <a:rPr lang="en-CA" b="0" u="none" smtClean="0">
                <a:solidFill>
                  <a:srgbClr val="000000"/>
                </a:solidFill>
                <a:latin typeface="Times New Roman" charset="0"/>
                <a:cs typeface="Times New Roman" charset="0"/>
              </a:rPr>
              <a:t>PE – 10.3, EV/EBIT – 6.5</a:t>
            </a:r>
          </a:p>
        </p:txBody>
      </p:sp>
      <p:sp>
        <p:nvSpPr>
          <p:cNvPr id="9222" name="Content Placeholder 2"/>
          <p:cNvSpPr txBox="1">
            <a:spLocks/>
          </p:cNvSpPr>
          <p:nvPr/>
        </p:nvSpPr>
        <p:spPr bwMode="gray">
          <a:xfrm>
            <a:off x="1444625" y="3863975"/>
            <a:ext cx="8255000" cy="162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spcBef>
                <a:spcPts val="600"/>
              </a:spcBef>
              <a:buFontTx/>
              <a:buChar char="•"/>
            </a:pPr>
            <a:r>
              <a:rPr lang="en-CA" b="0" u="none" smtClean="0">
                <a:solidFill>
                  <a:srgbClr val="000000"/>
                </a:solidFill>
                <a:latin typeface="Times New Roman" charset="0"/>
                <a:cs typeface="Times New Roman" charset="0"/>
              </a:rPr>
              <a:t>Industry overview </a:t>
            </a:r>
          </a:p>
          <a:p>
            <a:pPr>
              <a:spcBef>
                <a:spcPts val="600"/>
              </a:spcBef>
              <a:buFontTx/>
              <a:buChar char="•"/>
            </a:pPr>
            <a:r>
              <a:rPr lang="en-CA" b="0" u="none" smtClean="0">
                <a:solidFill>
                  <a:srgbClr val="000000"/>
                </a:solidFill>
                <a:latin typeface="Times New Roman" charset="0"/>
                <a:cs typeface="Times New Roman" charset="0"/>
              </a:rPr>
              <a:t>Company overview </a:t>
            </a:r>
          </a:p>
          <a:p>
            <a:pPr>
              <a:spcBef>
                <a:spcPts val="600"/>
              </a:spcBef>
              <a:buFontTx/>
              <a:buChar char="•"/>
            </a:pPr>
            <a:r>
              <a:rPr lang="en-CA" b="0" u="none" smtClean="0">
                <a:solidFill>
                  <a:srgbClr val="000000"/>
                </a:solidFill>
                <a:latin typeface="Times New Roman" charset="0"/>
                <a:cs typeface="Times New Roman" charset="0"/>
              </a:rPr>
              <a:t>Financial and Operating Performance</a:t>
            </a:r>
          </a:p>
          <a:p>
            <a:pPr>
              <a:spcBef>
                <a:spcPts val="600"/>
              </a:spcBef>
              <a:buFontTx/>
              <a:buChar char="•"/>
            </a:pPr>
            <a:r>
              <a:rPr lang="en-CA" b="0" u="none" smtClean="0">
                <a:solidFill>
                  <a:srgbClr val="000000"/>
                </a:solidFill>
                <a:latin typeface="Times New Roman" charset="0"/>
                <a:cs typeface="Times New Roman" charset="0"/>
              </a:rPr>
              <a:t>Key Valuation Drivers</a:t>
            </a:r>
          </a:p>
          <a:p>
            <a:pPr>
              <a:spcBef>
                <a:spcPts val="600"/>
              </a:spcBef>
              <a:buFontTx/>
              <a:buChar char="•"/>
            </a:pPr>
            <a:r>
              <a:rPr lang="en-CA" b="0" u="none" smtClean="0">
                <a:solidFill>
                  <a:srgbClr val="000000"/>
                </a:solidFill>
                <a:latin typeface="Times New Roman" charset="0"/>
                <a:cs typeface="Times New Roman" charset="0"/>
              </a:rPr>
              <a:t>Conclusion</a:t>
            </a:r>
          </a:p>
        </p:txBody>
      </p:sp>
    </p:spTree>
    <p:extLst>
      <p:ext uri="{BB962C8B-B14F-4D97-AF65-F5344CB8AC3E}">
        <p14:creationId xmlns:p14="http://schemas.microsoft.com/office/powerpoint/2010/main" xmlns="" val="578540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4849" y="531813"/>
            <a:ext cx="8931275" cy="769938"/>
          </a:xfrm>
        </p:spPr>
        <p:txBody>
          <a:bodyPr anchor="t" anchorCtr="0"/>
          <a:lstStyle/>
          <a:p>
            <a:pPr algn="l"/>
            <a:r>
              <a:rPr lang="en-US" sz="2000" b="1" dirty="0" smtClean="0"/>
              <a:t>Agenda</a:t>
            </a:r>
            <a:endParaRPr lang="en-SG" sz="2000" b="1" dirty="0"/>
          </a:p>
        </p:txBody>
      </p:sp>
      <p:graphicFrame>
        <p:nvGraphicFramePr>
          <p:cNvPr id="7" name="Table 6"/>
          <p:cNvGraphicFramePr>
            <a:graphicFrameLocks noGrp="1"/>
          </p:cNvGraphicFramePr>
          <p:nvPr/>
        </p:nvGraphicFramePr>
        <p:xfrm>
          <a:off x="704853" y="1247986"/>
          <a:ext cx="8931276" cy="2941920"/>
        </p:xfrm>
        <a:graphic>
          <a:graphicData uri="http://schemas.openxmlformats.org/drawingml/2006/table">
            <a:tbl>
              <a:tblPr firstRow="1" bandRow="1">
                <a:tableStyleId>{5C22544A-7EE6-4342-B048-85BDC9FD1C3A}</a:tableStyleId>
              </a:tblPr>
              <a:tblGrid>
                <a:gridCol w="514351"/>
                <a:gridCol w="8416925"/>
              </a:tblGrid>
              <a:tr h="352319">
                <a:tc>
                  <a:txBody>
                    <a:bodyPr/>
                    <a:lstStyle/>
                    <a:p>
                      <a:r>
                        <a:rPr lang="en-US" sz="1800" b="0" dirty="0" smtClean="0">
                          <a:solidFill>
                            <a:schemeClr val="tx1"/>
                          </a:solidFill>
                        </a:rPr>
                        <a:t>1</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About the Stock Pitch Competition</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1" dirty="0" smtClean="0">
                          <a:solidFill>
                            <a:schemeClr val="bg1"/>
                          </a:solidFill>
                        </a:rPr>
                        <a:t>2</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800" b="1" dirty="0" smtClean="0">
                          <a:solidFill>
                            <a:schemeClr val="bg1"/>
                          </a:solidFill>
                        </a:rPr>
                        <a:t>Student</a:t>
                      </a:r>
                      <a:r>
                        <a:rPr lang="en-US" sz="1800" b="1" baseline="0" dirty="0" smtClean="0">
                          <a:solidFill>
                            <a:schemeClr val="bg1"/>
                          </a:solidFill>
                        </a:rPr>
                        <a:t> Investment Fund update</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52319">
                <a:tc>
                  <a:txBody>
                    <a:bodyPr/>
                    <a:lstStyle/>
                    <a:p>
                      <a:r>
                        <a:rPr lang="en-US" sz="1800" b="0" dirty="0" smtClean="0">
                          <a:solidFill>
                            <a:schemeClr val="tx1"/>
                          </a:solidFill>
                        </a:rPr>
                        <a:t>3</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Competition’s Judges</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US" sz="1800" b="0" dirty="0" smtClean="0">
                          <a:solidFill>
                            <a:schemeClr val="tx1"/>
                          </a:solidFill>
                        </a:rPr>
                        <a:t>4</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Stock</a:t>
                      </a:r>
                      <a:r>
                        <a:rPr lang="en-US" sz="1800" b="0" baseline="0" dirty="0" smtClean="0">
                          <a:solidFill>
                            <a:schemeClr val="tx1"/>
                          </a:solidFill>
                        </a:rPr>
                        <a:t> Pitch Finalists</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0" dirty="0" smtClean="0">
                          <a:solidFill>
                            <a:schemeClr val="tx1"/>
                          </a:solidFill>
                        </a:rPr>
                        <a:t>5</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Student Presentations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0" dirty="0" smtClean="0">
                          <a:solidFill>
                            <a:schemeClr val="tx1"/>
                          </a:solidFill>
                        </a:rPr>
                        <a:t>6</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Judges’</a:t>
                      </a:r>
                      <a:r>
                        <a:rPr lang="en-US" sz="1800" b="0" baseline="0" dirty="0" smtClean="0">
                          <a:solidFill>
                            <a:schemeClr val="tx1"/>
                          </a:solidFill>
                        </a:rPr>
                        <a:t> final decision</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Picture 4" descr="IMC logo"/>
          <p:cNvPicPr>
            <a:picLocks noChangeAspect="1" noChangeArrowheads="1"/>
          </p:cNvPicPr>
          <p:nvPr/>
        </p:nvPicPr>
        <p:blipFill>
          <a:blip r:embed="rId3" cstate="print"/>
          <a:srcRect/>
          <a:stretch>
            <a:fillRect/>
          </a:stretch>
        </p:blipFill>
        <p:spPr bwMode="auto">
          <a:xfrm>
            <a:off x="8788401" y="5588008"/>
            <a:ext cx="86360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sz="2000">
                <a:latin typeface="Times New Roman" charset="0"/>
                <a:cs typeface="Times New Roman" charset="0"/>
              </a:rPr>
              <a:t>Industry Poised for Growth</a:t>
            </a:r>
          </a:p>
        </p:txBody>
      </p:sp>
      <p:sp>
        <p:nvSpPr>
          <p:cNvPr id="10243" name="Rectangle 4"/>
          <p:cNvSpPr>
            <a:spLocks noChangeArrowheads="1"/>
          </p:cNvSpPr>
          <p:nvPr/>
        </p:nvSpPr>
        <p:spPr bwMode="gray">
          <a:xfrm>
            <a:off x="1355196" y="782641"/>
            <a:ext cx="8385704" cy="306387"/>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Smart Mobile Devices Driving Demand for NAND</a:t>
            </a:r>
          </a:p>
        </p:txBody>
      </p:sp>
      <p:sp>
        <p:nvSpPr>
          <p:cNvPr id="10244" name="Rectangle 4"/>
          <p:cNvSpPr>
            <a:spLocks noChangeArrowheads="1"/>
          </p:cNvSpPr>
          <p:nvPr/>
        </p:nvSpPr>
        <p:spPr bwMode="gray">
          <a:xfrm>
            <a:off x="5695952" y="3598863"/>
            <a:ext cx="4055269" cy="2984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Will the Overcapacity Continue? </a:t>
            </a:r>
          </a:p>
        </p:txBody>
      </p:sp>
      <p:sp>
        <p:nvSpPr>
          <p:cNvPr id="10245" name="Rectangle 4"/>
          <p:cNvSpPr>
            <a:spLocks noChangeArrowheads="1"/>
          </p:cNvSpPr>
          <p:nvPr/>
        </p:nvSpPr>
        <p:spPr bwMode="gray">
          <a:xfrm>
            <a:off x="1403350" y="6256341"/>
            <a:ext cx="8337550" cy="30638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1400" b="1" i="1" u="none" smtClean="0">
                <a:solidFill>
                  <a:srgbClr val="FFFFFF"/>
                </a:solidFill>
                <a:latin typeface="Times New Roman" charset="0"/>
                <a:ea typeface="ＭＳ Ｐゴシック" charset="0"/>
                <a:cs typeface="Times New Roman" charset="0"/>
              </a:rPr>
              <a:t>Smart Mobile Devices Leading Growth Leading Industry Growth</a:t>
            </a:r>
          </a:p>
        </p:txBody>
      </p:sp>
      <p:sp>
        <p:nvSpPr>
          <p:cNvPr id="10246" name="Rectangle 4"/>
          <p:cNvSpPr>
            <a:spLocks noChangeArrowheads="1"/>
          </p:cNvSpPr>
          <p:nvPr/>
        </p:nvSpPr>
        <p:spPr bwMode="gray">
          <a:xfrm>
            <a:off x="1375835" y="3597275"/>
            <a:ext cx="4235847" cy="2936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Industry Snapshot</a:t>
            </a:r>
          </a:p>
        </p:txBody>
      </p:sp>
      <p:sp>
        <p:nvSpPr>
          <p:cNvPr id="10247" name="Content Placeholder 2"/>
          <p:cNvSpPr txBox="1">
            <a:spLocks/>
          </p:cNvSpPr>
          <p:nvPr/>
        </p:nvSpPr>
        <p:spPr bwMode="gray">
          <a:xfrm>
            <a:off x="1355197" y="3890966"/>
            <a:ext cx="4256485" cy="236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88900" indent="-889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ct val="50000"/>
              </a:spcBef>
              <a:buFontTx/>
              <a:buChar char="•"/>
            </a:pPr>
            <a:r>
              <a:rPr lang="en-GB" sz="1100" b="0" u="none" smtClean="0">
                <a:solidFill>
                  <a:srgbClr val="000000"/>
                </a:solidFill>
                <a:latin typeface="Times New Roman" charset="0"/>
                <a:cs typeface="Times New Roman" charset="0"/>
              </a:rPr>
              <a:t>Major players are Intel-Micron alliance, Samsung, SanDisk-Toshiba JV and Hynix </a:t>
            </a:r>
          </a:p>
          <a:p>
            <a:pPr algn="just">
              <a:spcBef>
                <a:spcPct val="50000"/>
              </a:spcBef>
              <a:buFontTx/>
              <a:buChar char="•"/>
            </a:pPr>
            <a:r>
              <a:rPr lang="en-GB" sz="1100" b="0" u="none" smtClean="0">
                <a:solidFill>
                  <a:srgbClr val="000000"/>
                </a:solidFill>
                <a:latin typeface="Times New Roman" charset="0"/>
                <a:cs typeface="Times New Roman" charset="0"/>
              </a:rPr>
              <a:t>Industry barriers to entry include complex NAND technology, licensing, patents and contracts with chip set manufacturers.</a:t>
            </a:r>
          </a:p>
          <a:p>
            <a:pPr algn="just">
              <a:spcBef>
                <a:spcPct val="50000"/>
              </a:spcBef>
              <a:buFontTx/>
              <a:buChar char="•"/>
            </a:pPr>
            <a:r>
              <a:rPr lang="en-GB" sz="1100" b="0" u="none" smtClean="0">
                <a:solidFill>
                  <a:srgbClr val="000000"/>
                </a:solidFill>
                <a:latin typeface="Times New Roman" charset="0"/>
                <a:cs typeface="Times New Roman" charset="0"/>
              </a:rPr>
              <a:t>Ability to build controllers for the memory key to shorter lead times for new technologies.</a:t>
            </a:r>
          </a:p>
          <a:p>
            <a:pPr algn="just">
              <a:spcBef>
                <a:spcPct val="50000"/>
              </a:spcBef>
              <a:buFontTx/>
              <a:buChar char="•"/>
            </a:pPr>
            <a:r>
              <a:rPr lang="en-GB" sz="1100" b="0" u="none" smtClean="0">
                <a:solidFill>
                  <a:srgbClr val="000000"/>
                </a:solidFill>
                <a:latin typeface="Times New Roman" charset="0"/>
                <a:cs typeface="Times New Roman" charset="0"/>
              </a:rPr>
              <a:t>In 2011, amidst fear of supply constraints after the Japan Earthquake, global manufacturers ramped up supply. Supply from Japan, however, came back on track in record time. This led  to an overcapacity leading to a worse than expected 34% decline in the Average Selling Price per gigabyte and a tough pricing environment for NAND manufactures. </a:t>
            </a:r>
          </a:p>
          <a:p>
            <a:pPr>
              <a:spcBef>
                <a:spcPct val="50000"/>
              </a:spcBef>
            </a:pPr>
            <a:r>
              <a:rPr lang="en-GB" sz="1100" b="0" u="none" smtClean="0">
                <a:solidFill>
                  <a:srgbClr val="000000"/>
                </a:solidFill>
                <a:latin typeface="Times New Roman" charset="0"/>
                <a:cs typeface="Times New Roman" charset="0"/>
              </a:rPr>
              <a:t> </a:t>
            </a:r>
            <a:endParaRPr lang="en-CA" sz="1100" b="0" u="none" smtClean="0">
              <a:solidFill>
                <a:srgbClr val="000000"/>
              </a:solidFill>
              <a:latin typeface="Times New Roman" charset="0"/>
              <a:cs typeface="Times New Roman" charset="0"/>
            </a:endParaRPr>
          </a:p>
        </p:txBody>
      </p:sp>
      <p:sp>
        <p:nvSpPr>
          <p:cNvPr id="10248" name="TextBox 1"/>
          <p:cNvSpPr txBox="1">
            <a:spLocks noChangeArrowheads="1"/>
          </p:cNvSpPr>
          <p:nvPr/>
        </p:nvSpPr>
        <p:spPr bwMode="auto">
          <a:xfrm>
            <a:off x="8084961" y="3252788"/>
            <a:ext cx="177954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ctr" eaLnBrk="1" hangingPunct="1"/>
            <a:r>
              <a:rPr lang="en-GB" sz="800" b="0" i="1" u="none" smtClean="0">
                <a:solidFill>
                  <a:srgbClr val="000000"/>
                </a:solidFill>
                <a:latin typeface="Times New Roman" charset="0"/>
                <a:cs typeface="Times New Roman" charset="0"/>
              </a:rPr>
              <a:t>Source: SanDisk Analyst Presentation</a:t>
            </a:r>
          </a:p>
        </p:txBody>
      </p:sp>
      <p:pic>
        <p:nvPicPr>
          <p:cNvPr id="10249" name="Picture 1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5196" y="1089025"/>
            <a:ext cx="19812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0" name="Picture 1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336396" y="1676400"/>
            <a:ext cx="1403350"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1" name="Picture 1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11681" y="1204916"/>
            <a:ext cx="3957240"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2" name="Picture 1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537729" y="4038600"/>
            <a:ext cx="4368271" cy="200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3" name="TextBox 1"/>
          <p:cNvSpPr txBox="1">
            <a:spLocks noChangeArrowheads="1"/>
          </p:cNvSpPr>
          <p:nvPr/>
        </p:nvSpPr>
        <p:spPr bwMode="auto">
          <a:xfrm>
            <a:off x="7897503" y="6040438"/>
            <a:ext cx="177954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ctr" eaLnBrk="1" hangingPunct="1"/>
            <a:r>
              <a:rPr lang="en-GB" sz="800" b="0" i="1" u="none" smtClean="0">
                <a:solidFill>
                  <a:srgbClr val="000000"/>
                </a:solidFill>
                <a:latin typeface="Times New Roman" charset="0"/>
                <a:cs typeface="Times New Roman" charset="0"/>
              </a:rPr>
              <a:t>Source: SanDisk Analyst Presentation</a:t>
            </a:r>
          </a:p>
        </p:txBody>
      </p:sp>
    </p:spTree>
    <p:extLst>
      <p:ext uri="{BB962C8B-B14F-4D97-AF65-F5344CB8AC3E}">
        <p14:creationId xmlns:p14="http://schemas.microsoft.com/office/powerpoint/2010/main" xmlns="" val="1616456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sz="2000">
                <a:latin typeface="Times New Roman" charset="0"/>
                <a:cs typeface="Times New Roman" charset="0"/>
              </a:rPr>
              <a:t>Strong Company Powered By Sound Management</a:t>
            </a:r>
          </a:p>
        </p:txBody>
      </p:sp>
      <p:sp>
        <p:nvSpPr>
          <p:cNvPr id="11267" name="Rectangle 4"/>
          <p:cNvSpPr>
            <a:spLocks noChangeArrowheads="1"/>
          </p:cNvSpPr>
          <p:nvPr/>
        </p:nvSpPr>
        <p:spPr bwMode="gray">
          <a:xfrm>
            <a:off x="1403352" y="752475"/>
            <a:ext cx="3823097" cy="381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GB" sz="1200" b="1" u="none" smtClean="0">
                <a:solidFill>
                  <a:srgbClr val="FFFFFF"/>
                </a:solidFill>
                <a:latin typeface="Times New Roman" charset="0"/>
                <a:ea typeface="ＭＳ Ｐゴシック" charset="0"/>
                <a:cs typeface="Times New Roman" charset="0"/>
              </a:rPr>
              <a:t>Competitive Advantage Through Technology</a:t>
            </a:r>
            <a:endParaRPr lang="en-US" sz="1200" b="1" u="none" smtClean="0">
              <a:solidFill>
                <a:srgbClr val="FFFFFF"/>
              </a:solidFill>
              <a:latin typeface="Times New Roman" charset="0"/>
              <a:ea typeface="ＭＳ Ｐゴシック" charset="0"/>
              <a:cs typeface="Times New Roman" charset="0"/>
            </a:endParaRPr>
          </a:p>
        </p:txBody>
      </p:sp>
      <p:sp>
        <p:nvSpPr>
          <p:cNvPr id="11268" name="Rectangle 4"/>
          <p:cNvSpPr>
            <a:spLocks noChangeArrowheads="1"/>
          </p:cNvSpPr>
          <p:nvPr/>
        </p:nvSpPr>
        <p:spPr bwMode="gray">
          <a:xfrm>
            <a:off x="5308999" y="762003"/>
            <a:ext cx="4431903" cy="3714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Changing Product Mix </a:t>
            </a:r>
          </a:p>
        </p:txBody>
      </p:sp>
      <p:sp>
        <p:nvSpPr>
          <p:cNvPr id="11269" name="Rectangle 4"/>
          <p:cNvSpPr>
            <a:spLocks noChangeArrowheads="1"/>
          </p:cNvSpPr>
          <p:nvPr/>
        </p:nvSpPr>
        <p:spPr bwMode="gray">
          <a:xfrm>
            <a:off x="5501616" y="3825875"/>
            <a:ext cx="4459419" cy="3063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Led by Visionary Founder</a:t>
            </a:r>
          </a:p>
        </p:txBody>
      </p:sp>
      <p:sp>
        <p:nvSpPr>
          <p:cNvPr id="9223" name="Content Placeholder 2"/>
          <p:cNvSpPr>
            <a:spLocks noGrp="1"/>
          </p:cNvSpPr>
          <p:nvPr>
            <p:ph idx="4294967295"/>
          </p:nvPr>
        </p:nvSpPr>
        <p:spPr>
          <a:xfrm>
            <a:off x="5212691" y="2736853"/>
            <a:ext cx="4528211" cy="936625"/>
          </a:xfrm>
        </p:spPr>
        <p:txBody>
          <a:bodyPr/>
          <a:lstStyle/>
          <a:p>
            <a:pPr marL="177800" indent="-95250" algn="just"/>
            <a:r>
              <a:rPr lang="en-CA" sz="1100">
                <a:latin typeface="Times New Roman" charset="0"/>
                <a:cs typeface="Times New Roman" charset="0"/>
              </a:rPr>
              <a:t>OEM segment is occupying increasing revenue share</a:t>
            </a:r>
          </a:p>
          <a:p>
            <a:pPr marL="177800" indent="-95250" algn="just"/>
            <a:r>
              <a:rPr lang="en-CA" sz="1100">
                <a:latin typeface="Times New Roman" charset="0"/>
                <a:cs typeface="Times New Roman" charset="0"/>
              </a:rPr>
              <a:t>Owing to its recent acquisitions, SanDisk would derive 25% of its revenue from SSD in 2014 vs. 3% in 2011. </a:t>
            </a:r>
          </a:p>
          <a:p>
            <a:pPr marL="177800" indent="-95250" algn="just"/>
            <a:r>
              <a:rPr lang="en-GB" sz="1100">
                <a:latin typeface="Times New Roman" charset="0"/>
                <a:cs typeface="Times New Roman" charset="0"/>
              </a:rPr>
              <a:t>Does Cloud really hurt SanDisk’s business? While retail suffers, new acquisition will enable caching solution used in servers</a:t>
            </a:r>
          </a:p>
          <a:p>
            <a:pPr marL="177800" indent="-95250"/>
            <a:endParaRPr lang="en-GB" sz="1100">
              <a:latin typeface="Times New Roman" charset="0"/>
              <a:cs typeface="Times New Roman" charset="0"/>
            </a:endParaRPr>
          </a:p>
          <a:p>
            <a:pPr marL="177800" indent="-95250"/>
            <a:endParaRPr lang="en-GB" sz="1100">
              <a:latin typeface="Times New Roman" charset="0"/>
              <a:cs typeface="Times New Roman" charset="0"/>
            </a:endParaRPr>
          </a:p>
        </p:txBody>
      </p:sp>
      <p:sp>
        <p:nvSpPr>
          <p:cNvPr id="11271" name="Rectangle 4"/>
          <p:cNvSpPr>
            <a:spLocks noChangeArrowheads="1"/>
          </p:cNvSpPr>
          <p:nvPr/>
        </p:nvSpPr>
        <p:spPr bwMode="gray">
          <a:xfrm>
            <a:off x="1625204" y="3825875"/>
            <a:ext cx="3683794" cy="3063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Is low NAND pricing really bad for SanDisk?</a:t>
            </a:r>
          </a:p>
        </p:txBody>
      </p:sp>
      <p:sp>
        <p:nvSpPr>
          <p:cNvPr id="11272" name="Content Placeholder 2"/>
          <p:cNvSpPr txBox="1">
            <a:spLocks/>
          </p:cNvSpPr>
          <p:nvPr/>
        </p:nvSpPr>
        <p:spPr bwMode="gray">
          <a:xfrm>
            <a:off x="1417108" y="2378075"/>
            <a:ext cx="3998516"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88900" indent="-889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ct val="50000"/>
              </a:spcBef>
              <a:buFontTx/>
              <a:buChar char="•"/>
            </a:pPr>
            <a:r>
              <a:rPr lang="en-GB" sz="1100" b="0" u="none" smtClean="0">
                <a:solidFill>
                  <a:srgbClr val="000000"/>
                </a:solidFill>
                <a:latin typeface="Times New Roman" charset="0"/>
                <a:cs typeface="Times New Roman" charset="0"/>
              </a:rPr>
              <a:t>Through technology leadership, SanDisk defended operating margins of 25% in the last 2.5 years. Cost per gigabyte improved by 31% despite the strong yen. </a:t>
            </a:r>
          </a:p>
          <a:p>
            <a:pPr algn="just">
              <a:spcBef>
                <a:spcPct val="50000"/>
              </a:spcBef>
              <a:buFontTx/>
              <a:buChar char="•"/>
            </a:pPr>
            <a:r>
              <a:rPr lang="en-GB" sz="1100" b="0" u="none" smtClean="0">
                <a:solidFill>
                  <a:srgbClr val="000000"/>
                </a:solidFill>
                <a:latin typeface="Times New Roman" charset="0"/>
                <a:cs typeface="Times New Roman" charset="0"/>
              </a:rPr>
              <a:t>The vertically integrated business model enables the technology to be on the market at a remarkable pace</a:t>
            </a:r>
          </a:p>
          <a:p>
            <a:pPr algn="just">
              <a:spcBef>
                <a:spcPct val="50000"/>
              </a:spcBef>
              <a:buFontTx/>
              <a:buChar char="•"/>
            </a:pPr>
            <a:r>
              <a:rPr lang="en-GB" sz="1100" b="0" u="none" smtClean="0">
                <a:solidFill>
                  <a:srgbClr val="000000"/>
                </a:solidFill>
                <a:latin typeface="Times New Roman" charset="0"/>
                <a:cs typeface="Times New Roman" charset="0"/>
              </a:rPr>
              <a:t>Differentiates through proprietary controllers along with firmware architecture </a:t>
            </a:r>
          </a:p>
        </p:txBody>
      </p:sp>
      <p:sp>
        <p:nvSpPr>
          <p:cNvPr id="11273" name="Rectangle 4"/>
          <p:cNvSpPr>
            <a:spLocks noChangeArrowheads="1"/>
          </p:cNvSpPr>
          <p:nvPr/>
        </p:nvSpPr>
        <p:spPr bwMode="gray">
          <a:xfrm>
            <a:off x="1417108" y="6254750"/>
            <a:ext cx="8337550" cy="30638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1400" b="1" i="1" u="none" smtClean="0">
                <a:solidFill>
                  <a:srgbClr val="FFFFFF"/>
                </a:solidFill>
                <a:latin typeface="Times New Roman" charset="0"/>
                <a:ea typeface="ＭＳ Ｐゴシック" charset="0"/>
                <a:cs typeface="Times New Roman" charset="0"/>
              </a:rPr>
              <a:t>Company has repositioned itself to derive revenues from new product mix and cost effeciency</a:t>
            </a:r>
          </a:p>
        </p:txBody>
      </p:sp>
      <p:sp>
        <p:nvSpPr>
          <p:cNvPr id="11274" name="AutoShape 16" descr="data:image/jpg;base64,/9j/4AAQSkZJRgABAQAAAQABAAD/2wCEAAkGBhISEBMUExAVFRUVGSEYGBgWFCEWGRcfHxoYGxsYHR4ZJygfGB4kGxsaHzEsIykpLSwuFiA2NTAqNSYwLCsBCQoKDgwOGQ8PGiokHyQpLCwvLCwpLCksLTQtLDQqLTQsLCwtKjQsKSwqLCwtLCksLCwsKSkpLCwpLCwsLCwsLP/AABEIAEgAeAMBIgACEQEDEQH/xAAcAAACAgMBAQAAAAAAAAAAAAAABgIHAQQFAwj/xAA/EAACAQIEAwYCBQgLAAAAAAABAgMAEQQFEiEGIjEHE0FRYYEjcRQyQpGhFRY1UnKCscM0Q1RidIOTs8HR4f/EABkBAQEBAQEBAAAAAAAAAAAAAAABAgMEBf/EACIRAAMAAgICAgMBAAAAAAAAAAABAgMRElEhMSJxBYGhBP/aAAwDAQACEQMRAD8Au+9ZpJ7OeLGxMZhlN5YxcMerr0ufUHY/MU6V0yY3jpzRyxZZywrklRUaK5nUlRUaKAlRUaKAlRUaKAlRUaKAlRUaKAlRUaKAo3gTF93mGHP6zaD+8D/zV43qiezWA4nM4iAe7gBlJ9bFVv7tVt8YZ39EwM017Mq2T9o8q/ib+1e7/bSvL4Pnfj5ePC+Rx8r7S4psyfBCOwBZVk1XDsnUWttezePh6015hjO6ikktfQjPbpfSpNr+1fPqZJNhcFhMyW+ozk7+QsUP7xWS/nqFXfj8wWfLpZUPLJh3ZfkY2Nvbp7V5skpa0erFkdb5CPF23swuuXOw9JL/AMFp2yHijv8ABfSpo/o68xIY3sq/aOw62qpuzvtDiy+CWOSGRy8msFCLAaVW2/yqzca/5UylzEChxEZ0BzuCG2BI8yv41ckpPWjOK3S3vb6FrEdt6a27nAySIv2i2k/OwBt7mnrhvP0xuGjxCKyq99mtcWJB6beFVRwRxycr1YPGYd0GssSF51JtfUPtr5EH5Vb+WYiJ4keAoY2GpSgGk38dvW/l41MkpekaxU68t/o3L0sZdx3FNmU2CC2MYNn1bORbUoHha58fsmurxBm4wuFmnb+rQsB5n7I9zYVTkWWSYLDYDNDcyNOzzeZWQ7feA3vIKkSmau3OtF4z4hUVmYgKoLE+QAuT91/urWyjOYsTEJYX1oSQGsRexsetj1ri8bpPNgHbC4hYxoZ3JQOJI+6clRcbE3BvSr2UZfjjh4JFxirhQz3h7oFjYm/ORcAtv1qKfjsrrVa0N+RcTzT4vFQPhHiSA2WQ3s+9vEWuRzCxO1MV6R+EeI8RPmeYQySao4TaNdKjTz26gAnbzvS7w1nGdZikix4mONEchpiihr2BCAKPAEG9h16+FVwRXotq9Yqpcj4gznEPLgUlj7yFiJMQ4F1UHTYC1iSbkG1/l1oqONe2VZN+kx24J4QTL8PoB1SPZpX/AFj4Af3Rc2/9pO7YMwaabC4CPdnYOw9WOiMH5cze4q0Sa0XyXDmYTHDxGYdJDGusbWHNa422or+XJise54orbF9jU4hYDHs4VSVjKnSSNwti1hv6V69nGed5lOMw7HmgjkKg9dDI5/BtQ9xVoXrQgyHCozsmGhVpAVcrGoLhjdg1hzAnretPI2tMysST3JU/Znxhg8Hh5UxN9Tyal+Fr20KOvhuDVi/n5hPoMmLj1NFGdNtGgltuUA+dx6VtfmdgP7Bhv9BP+q3cLlMEUZjjgjRG6oqAKb9bgCx8PupVTT2IipWtorfjXjrLMbgnGlmmt8PVEVZG2319APPc38q73Y9hpEy74gIDyM0YP6p07j0LBjXcTgzAK+sYKAN590u3qBawNdkVKpceKEw+XKhC7Up2nbCZfGbNiJAz+NlU2B+V7t/l1qY7smmaBk/Kk8gC8sbjkJA5FN2sBcAelP7ZZCZhMYYzKBYSFBrA8tXUDrWyTRW0tIrxqm2yveCs5M+R4iNr95h4pYiD1t3bFPw5f3ah2WcV4WPA4fDPOomaRlCb3uWJHhYAjxP8ae8JlcETO0cMaNIbuUQKXO5uxH1tyTv5mtfBcNYSFzJFhYUc76ljAPsbbe1R0nsKGmhN4C/TOa/tfzK9exf+i4n/ABB/246dcPlkMcjyJDGjyfXZUCs/jzEC53rOAy2GAFYYUiDHURGgQE2AubWubAD2FV3vx9Ccemn9/wBEPgD9MZr+1/MNFPmGyyGN3kSGNHk+uyoFZ978xG53rFZquXk3C4rRtmljH5zIqY20lmjnjSPpcB+42A8b6n8+pplJrVly6JpBI0UZkX6rlAWHyYi4qJ6FJsXZ+MZlDsMMhVVncfGIJXDyaH20bE3BUX87kV0cDxJ3mLMATlsxVxq3KFAynUoUka/sk2tY9a6DZfFa3dR2swtoHRzdx06Mdz5+N6xHl0KuZFhjDnq4QBj0G7AXOwH3VpuejKmuxewOdzqkkjB5C2IMKB2jSLeZo1092DILC19Q+VZPGcoW7YdASGC2lLAsk8cDauUWW8gYWubA3Fd2PJ8OrFhh4gzHUSI1BJB1BiQLk6t7+e9eWZZFDNEY2RVBPUIt93WRxuOjso1efqacl0TjWvDOWnGD3cGBfgpK8tpCR8FgrCPl5ybi19Nt79KzDxZKUjd8NoVpAjOxcIFYKVYXTVYltAJAFx1sRXcgwESW0RIuldI0oFspIJUWGwJANulxXjHkeGXTbDQjS2pbRKNLbcwsNjsNxvsPKm56Lxrs1cm4kE8sqaQAgDq4LaXUvIl+dV8U6i4367UvDjCV4MWQ7BiFlw9ksRGZVj0jWNLH6rXNx8ceVN8OWQoXKwxqXvr0xqNV731WHNe56+ZrM+XxOoV4o2ULpAZAwC7XUAiwHKu3TlHlTaDmmvZxcXjJ4jh2d5Vh2WS/dNKHaQKneaQVMZHL8PcE3rx4gzmeLGoFdhEFiLiylBrmkRiwPxCSAoGi9judq7iZNhwUIw8QMf1CIlGje/LYcu++1ek2XQvIsjQxtIuyuyKWXe9gxFxuSdvOnJBy9ezg4rjJ44O+MKneQhA7M5SJmDtyoQvTxNhcXNe+I4jbvjGUKaZo1UBjqdHYrr3XSUNj9U3FiCRXVmyqB1CvBEyqSQrRqQCb6iARYE3N/O5ojyuFSSIYwWYOSI1BLDcMTbcg9D1FNyONdnjwxiWkwWGd2LM0SFiepJUXJ9aK3MPAkahURUUdFUBQPHYDYb0Vl+zaWkexNRJooqFMXrF6KKAL0XoooAvReiigC9F6KKAL0XoooAvReiigC9FFFAf/2Q=="/>
          <p:cNvSpPr>
            <a:spLocks noChangeAspect="1" noChangeArrowheads="1"/>
          </p:cNvSpPr>
          <p:nvPr/>
        </p:nvSpPr>
        <p:spPr bwMode="auto">
          <a:xfrm>
            <a:off x="4882489" y="-338138"/>
            <a:ext cx="1238250" cy="685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50000"/>
              </a:spcBef>
            </a:pPr>
            <a:endParaRPr lang="en-GB" sz="1200" b="1" u="none" smtClean="0">
              <a:solidFill>
                <a:srgbClr val="C0504D"/>
              </a:solidFill>
              <a:latin typeface="Calibri" charset="0"/>
              <a:ea typeface="ＭＳ Ｐゴシック" charset="0"/>
              <a:cs typeface="ＭＳ Ｐゴシック" charset="0"/>
            </a:endParaRPr>
          </a:p>
        </p:txBody>
      </p:sp>
      <p:graphicFrame>
        <p:nvGraphicFramePr>
          <p:cNvPr id="6" name="Diagram 5"/>
          <p:cNvGraphicFramePr/>
          <p:nvPr/>
        </p:nvGraphicFramePr>
        <p:xfrm>
          <a:off x="1380993" y="1193211"/>
          <a:ext cx="3845454" cy="1126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5500762" y="4131506"/>
          <a:ext cx="4240140" cy="1612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277" name="Picture 23"/>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1623485" y="4132266"/>
            <a:ext cx="3685514" cy="212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8" name="Picture 24"/>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5308997" y="1133478"/>
            <a:ext cx="4003675"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9" name="TextBox 1"/>
          <p:cNvSpPr txBox="1">
            <a:spLocks noChangeArrowheads="1"/>
          </p:cNvSpPr>
          <p:nvPr/>
        </p:nvSpPr>
        <p:spPr bwMode="auto">
          <a:xfrm>
            <a:off x="8152033" y="2581276"/>
            <a:ext cx="177954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ctr" eaLnBrk="1" hangingPunct="1"/>
            <a:r>
              <a:rPr lang="en-GB" sz="800" b="0" i="1" u="none" smtClean="0">
                <a:solidFill>
                  <a:srgbClr val="000000"/>
                </a:solidFill>
                <a:latin typeface="Times New Roman" charset="0"/>
                <a:cs typeface="Times New Roman" charset="0"/>
              </a:rPr>
              <a:t>Source: SanDisk Analyst Presentation</a:t>
            </a:r>
          </a:p>
        </p:txBody>
      </p:sp>
    </p:spTree>
    <p:extLst>
      <p:ext uri="{BB962C8B-B14F-4D97-AF65-F5344CB8AC3E}">
        <p14:creationId xmlns:p14="http://schemas.microsoft.com/office/powerpoint/2010/main" xmlns="" val="7729843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03350" y="114300"/>
            <a:ext cx="8502650" cy="571500"/>
          </a:xfrm>
        </p:spPr>
        <p:txBody>
          <a:bodyPr/>
          <a:lstStyle/>
          <a:p>
            <a:r>
              <a:rPr lang="en-CA">
                <a:latin typeface="Times New Roman" charset="0"/>
                <a:cs typeface="Times New Roman" charset="0"/>
              </a:rPr>
              <a:t>Growing Revenues, Defensible Margins</a:t>
            </a:r>
          </a:p>
        </p:txBody>
      </p:sp>
      <p:sp>
        <p:nvSpPr>
          <p:cNvPr id="12291"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eaLnBrk="1" hangingPunct="1"/>
            <a:fld id="{1ABA8B75-038C-3F4B-8DC5-BB7ABFCBF98E}" type="slidenum">
              <a:rPr lang="en-US">
                <a:solidFill>
                  <a:srgbClr val="898989"/>
                </a:solidFill>
                <a:latin typeface="Times New Roman" charset="0"/>
              </a:rPr>
              <a:pPr eaLnBrk="1" hangingPunct="1"/>
              <a:t>52</a:t>
            </a:fld>
            <a:endParaRPr lang="en-US">
              <a:solidFill>
                <a:srgbClr val="898989"/>
              </a:solidFill>
              <a:latin typeface="Times New Roman" charset="0"/>
            </a:endParaRPr>
          </a:p>
        </p:txBody>
      </p:sp>
      <p:sp>
        <p:nvSpPr>
          <p:cNvPr id="12292" name="Rectangle 4"/>
          <p:cNvSpPr>
            <a:spLocks noChangeArrowheads="1"/>
          </p:cNvSpPr>
          <p:nvPr/>
        </p:nvSpPr>
        <p:spPr bwMode="gray">
          <a:xfrm>
            <a:off x="1599408" y="930275"/>
            <a:ext cx="7579122" cy="33655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Revenue Growth, Defensible Margins Achieved Through Investments in Technology </a:t>
            </a:r>
          </a:p>
        </p:txBody>
      </p:sp>
      <p:sp>
        <p:nvSpPr>
          <p:cNvPr id="12293" name="Rectangle 4"/>
          <p:cNvSpPr>
            <a:spLocks noChangeArrowheads="1"/>
          </p:cNvSpPr>
          <p:nvPr/>
        </p:nvSpPr>
        <p:spPr bwMode="gray">
          <a:xfrm>
            <a:off x="1599408" y="3419478"/>
            <a:ext cx="3430985" cy="3079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Increasing R&amp;D Spending</a:t>
            </a:r>
          </a:p>
        </p:txBody>
      </p:sp>
      <p:sp>
        <p:nvSpPr>
          <p:cNvPr id="12294" name="Rectangle 4"/>
          <p:cNvSpPr>
            <a:spLocks noChangeArrowheads="1"/>
          </p:cNvSpPr>
          <p:nvPr/>
        </p:nvSpPr>
        <p:spPr bwMode="gray">
          <a:xfrm>
            <a:off x="1403350" y="6108700"/>
            <a:ext cx="8337550" cy="30638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1400" b="1" i="1" u="none" smtClean="0">
                <a:solidFill>
                  <a:srgbClr val="FFFFFF"/>
                </a:solidFill>
                <a:latin typeface="Times New Roman" charset="0"/>
                <a:ea typeface="ＭＳ Ｐゴシック" charset="0"/>
                <a:cs typeface="Times New Roman" charset="0"/>
              </a:rPr>
              <a:t>Strong Revenue Growth Accompanied by Defensible Margins</a:t>
            </a:r>
          </a:p>
        </p:txBody>
      </p:sp>
      <p:sp>
        <p:nvSpPr>
          <p:cNvPr id="12295" name="Rectangle 4"/>
          <p:cNvSpPr>
            <a:spLocks noChangeArrowheads="1"/>
          </p:cNvSpPr>
          <p:nvPr/>
        </p:nvSpPr>
        <p:spPr bwMode="gray">
          <a:xfrm>
            <a:off x="5188612" y="3411538"/>
            <a:ext cx="4478338" cy="315912"/>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Strong Operational Performance</a:t>
            </a:r>
          </a:p>
        </p:txBody>
      </p:sp>
      <p:sp>
        <p:nvSpPr>
          <p:cNvPr id="12296" name="Content Placeholder 2"/>
          <p:cNvSpPr txBox="1">
            <a:spLocks/>
          </p:cNvSpPr>
          <p:nvPr/>
        </p:nvSpPr>
        <p:spPr bwMode="gray">
          <a:xfrm>
            <a:off x="5071667" y="1393828"/>
            <a:ext cx="4106863"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88900" indent="-889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ct val="50000"/>
              </a:spcBef>
              <a:buFontTx/>
              <a:buChar char="•"/>
            </a:pPr>
            <a:r>
              <a:rPr lang="en-GB" sz="1100" b="0" u="none" smtClean="0">
                <a:solidFill>
                  <a:srgbClr val="000000"/>
                </a:solidFill>
                <a:latin typeface="Times New Roman" charset="0"/>
                <a:cs typeface="Times New Roman" charset="0"/>
              </a:rPr>
              <a:t>In FY 2011, revenue and Operating income grew 17% and 4.7%, respectively. Free cash flow yield was 7.58%. </a:t>
            </a:r>
          </a:p>
          <a:p>
            <a:pPr algn="just">
              <a:spcBef>
                <a:spcPct val="50000"/>
              </a:spcBef>
              <a:buFontTx/>
              <a:buChar char="•"/>
            </a:pPr>
            <a:r>
              <a:rPr lang="en-CA" sz="1100" b="0" u="none" smtClean="0">
                <a:solidFill>
                  <a:srgbClr val="000000"/>
                </a:solidFill>
                <a:latin typeface="Times New Roman" charset="0"/>
                <a:cs typeface="Times New Roman" charset="0"/>
              </a:rPr>
              <a:t>SanDisk has a solid balance sheet that will allow it to make more aggressive investments in the future.</a:t>
            </a:r>
          </a:p>
          <a:p>
            <a:pPr algn="just">
              <a:spcBef>
                <a:spcPct val="50000"/>
              </a:spcBef>
              <a:buFontTx/>
              <a:buChar char="•"/>
            </a:pPr>
            <a:r>
              <a:rPr lang="en-CA" sz="1100" b="0" u="none" smtClean="0">
                <a:solidFill>
                  <a:srgbClr val="000000"/>
                </a:solidFill>
                <a:latin typeface="Times New Roman" charset="0"/>
                <a:cs typeface="Times New Roman" charset="0"/>
              </a:rPr>
              <a:t>Cost Savings Outperformed price declines by 3.7%</a:t>
            </a:r>
          </a:p>
          <a:p>
            <a:pPr algn="just">
              <a:spcBef>
                <a:spcPct val="50000"/>
              </a:spcBef>
              <a:buFontTx/>
              <a:buChar char="•"/>
            </a:pPr>
            <a:r>
              <a:rPr lang="en-CA" sz="1100" b="0" u="none" smtClean="0">
                <a:solidFill>
                  <a:srgbClr val="000000"/>
                </a:solidFill>
                <a:latin typeface="Times New Roman" charset="0"/>
                <a:cs typeface="Times New Roman" charset="0"/>
              </a:rPr>
              <a:t>3.3% reduction of Gross Margin vs. 2010 was the result of 3.9% unfavourable movement in Yen</a:t>
            </a:r>
          </a:p>
          <a:p>
            <a:pPr algn="just">
              <a:spcBef>
                <a:spcPct val="50000"/>
              </a:spcBef>
              <a:buFontTx/>
              <a:buChar char="•"/>
            </a:pPr>
            <a:r>
              <a:rPr lang="en-CA" sz="1100" b="0" u="none" smtClean="0">
                <a:solidFill>
                  <a:srgbClr val="000000"/>
                </a:solidFill>
                <a:latin typeface="Times New Roman" charset="0"/>
                <a:cs typeface="Times New Roman" charset="0"/>
              </a:rPr>
              <a:t>Return on assets computed on total assets including cash </a:t>
            </a:r>
          </a:p>
          <a:p>
            <a:pPr algn="just">
              <a:spcBef>
                <a:spcPct val="50000"/>
              </a:spcBef>
              <a:buFontTx/>
              <a:buChar char="•"/>
            </a:pPr>
            <a:endParaRPr lang="en-CA" sz="1100" b="0" u="none" smtClean="0">
              <a:solidFill>
                <a:srgbClr val="000000"/>
              </a:solidFill>
              <a:latin typeface="Times New Roman" charset="0"/>
              <a:cs typeface="Times New Roman" charset="0"/>
            </a:endParaRPr>
          </a:p>
        </p:txBody>
      </p:sp>
      <p:sp>
        <p:nvSpPr>
          <p:cNvPr id="12297" name="TextBox 5"/>
          <p:cNvSpPr txBox="1">
            <a:spLocks noChangeArrowheads="1"/>
          </p:cNvSpPr>
          <p:nvPr/>
        </p:nvSpPr>
        <p:spPr bwMode="auto">
          <a:xfrm>
            <a:off x="0" y="1393826"/>
            <a:ext cx="1403350"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r" eaLnBrk="1" hangingPunct="1">
              <a:spcBef>
                <a:spcPct val="50000"/>
              </a:spcBef>
            </a:pPr>
            <a:r>
              <a:rPr lang="en-GB" sz="1000" b="0" i="1" u="none" smtClean="0">
                <a:solidFill>
                  <a:srgbClr val="000000"/>
                </a:solidFill>
              </a:rPr>
              <a:t>Solid balance sheet will allow  SanDisk to make more aggressive network investments in the future</a:t>
            </a:r>
          </a:p>
          <a:p>
            <a:pPr algn="r" eaLnBrk="1" hangingPunct="1">
              <a:spcBef>
                <a:spcPct val="50000"/>
              </a:spcBef>
            </a:pPr>
            <a:r>
              <a:rPr lang="en-GB" sz="1000" b="0" i="1" u="none" smtClean="0">
                <a:solidFill>
                  <a:srgbClr val="000000"/>
                </a:solidFill>
              </a:rPr>
              <a:t> </a:t>
            </a:r>
          </a:p>
        </p:txBody>
      </p:sp>
      <p:sp>
        <p:nvSpPr>
          <p:cNvPr id="12298" name="TextBox 1"/>
          <p:cNvSpPr txBox="1">
            <a:spLocks noChangeArrowheads="1"/>
          </p:cNvSpPr>
          <p:nvPr/>
        </p:nvSpPr>
        <p:spPr bwMode="auto">
          <a:xfrm>
            <a:off x="3560544" y="5349875"/>
            <a:ext cx="15621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ctr" eaLnBrk="1" hangingPunct="1"/>
            <a:r>
              <a:rPr lang="en-GB" sz="800" b="0" i="1" u="none" smtClean="0">
                <a:solidFill>
                  <a:srgbClr val="000000"/>
                </a:solidFill>
                <a:latin typeface="Times New Roman" charset="0"/>
                <a:cs typeface="Times New Roman" charset="0"/>
              </a:rPr>
              <a:t>Source:SanDisk’s Annual Report</a:t>
            </a:r>
          </a:p>
        </p:txBody>
      </p:sp>
      <p:sp>
        <p:nvSpPr>
          <p:cNvPr id="12299" name="TextBox 1"/>
          <p:cNvSpPr txBox="1">
            <a:spLocks noChangeArrowheads="1"/>
          </p:cNvSpPr>
          <p:nvPr/>
        </p:nvSpPr>
        <p:spPr bwMode="auto">
          <a:xfrm>
            <a:off x="8442434" y="4918075"/>
            <a:ext cx="12469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ctr" eaLnBrk="1" hangingPunct="1"/>
            <a:r>
              <a:rPr lang="en-GB" sz="800" b="0" i="1" u="none" smtClean="0">
                <a:solidFill>
                  <a:srgbClr val="000000"/>
                </a:solidFill>
                <a:latin typeface="Times New Roman" charset="0"/>
                <a:cs typeface="Times New Roman" charset="0"/>
              </a:rPr>
              <a:t>Source:</a:t>
            </a:r>
          </a:p>
          <a:p>
            <a:pPr algn="ctr" eaLnBrk="1" hangingPunct="1"/>
            <a:r>
              <a:rPr lang="en-GB" sz="800" b="0" i="1" u="none" smtClean="0">
                <a:solidFill>
                  <a:srgbClr val="000000"/>
                </a:solidFill>
                <a:latin typeface="Times New Roman" charset="0"/>
                <a:cs typeface="Times New Roman" charset="0"/>
              </a:rPr>
              <a:t>SanDisk’s Annual Report</a:t>
            </a:r>
          </a:p>
        </p:txBody>
      </p:sp>
      <p:pic>
        <p:nvPicPr>
          <p:cNvPr id="12300" name="Picture 20"/>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9406" y="1393828"/>
            <a:ext cx="3412067"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1" name="Content Placeholder 2"/>
          <p:cNvSpPr txBox="1">
            <a:spLocks/>
          </p:cNvSpPr>
          <p:nvPr/>
        </p:nvSpPr>
        <p:spPr bwMode="gray">
          <a:xfrm>
            <a:off x="5262562" y="5256216"/>
            <a:ext cx="4478338"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88900" indent="-889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ct val="50000"/>
              </a:spcBef>
              <a:buFontTx/>
              <a:buChar char="•"/>
            </a:pPr>
            <a:r>
              <a:rPr lang="en-GB" sz="1100" b="0" u="none" smtClean="0">
                <a:solidFill>
                  <a:srgbClr val="000000"/>
                </a:solidFill>
                <a:latin typeface="Times New Roman" charset="0"/>
                <a:cs typeface="Times New Roman" charset="0"/>
              </a:rPr>
              <a:t>Cash conversion cycle improved from 85 days to 72 days in the last 2 yrs. </a:t>
            </a:r>
          </a:p>
          <a:p>
            <a:pPr algn="just">
              <a:spcBef>
                <a:spcPct val="50000"/>
              </a:spcBef>
              <a:buFontTx/>
              <a:buChar char="•"/>
            </a:pPr>
            <a:r>
              <a:rPr lang="en-GB" sz="1100" b="0" u="none" smtClean="0">
                <a:solidFill>
                  <a:srgbClr val="000000"/>
                </a:solidFill>
                <a:latin typeface="Times New Roman" charset="0"/>
                <a:cs typeface="Times New Roman" charset="0"/>
              </a:rPr>
              <a:t>To minimized operational risks, SanDisk has also been increasing captive supply and reducing dependence on third party foundries</a:t>
            </a:r>
          </a:p>
        </p:txBody>
      </p:sp>
      <p:pic>
        <p:nvPicPr>
          <p:cNvPr id="12302" name="Picture 2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54946" y="3829053"/>
            <a:ext cx="3616722" cy="173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3" name="Content Placeholder 2"/>
          <p:cNvSpPr txBox="1">
            <a:spLocks/>
          </p:cNvSpPr>
          <p:nvPr/>
        </p:nvSpPr>
        <p:spPr bwMode="gray">
          <a:xfrm>
            <a:off x="1355196" y="5668966"/>
            <a:ext cx="3833416"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88900" indent="-889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spcBef>
                <a:spcPct val="50000"/>
              </a:spcBef>
              <a:buFontTx/>
              <a:buChar char="•"/>
            </a:pPr>
            <a:r>
              <a:rPr lang="en-GB" sz="1100" b="0" u="none" smtClean="0">
                <a:solidFill>
                  <a:srgbClr val="000000"/>
                </a:solidFill>
                <a:latin typeface="Times New Roman" charset="0"/>
                <a:cs typeface="Times New Roman" charset="0"/>
              </a:rPr>
              <a:t>14% of R&amp;D expense went to investment in new technologies vs. 8% for 2010. </a:t>
            </a:r>
          </a:p>
        </p:txBody>
      </p:sp>
      <p:pic>
        <p:nvPicPr>
          <p:cNvPr id="12304" name="Picture 2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3075" y="3727453"/>
            <a:ext cx="3114542" cy="152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05" name="Content Placeholder 2"/>
          <p:cNvSpPr txBox="1">
            <a:spLocks/>
          </p:cNvSpPr>
          <p:nvPr/>
        </p:nvSpPr>
        <p:spPr bwMode="gray">
          <a:xfrm>
            <a:off x="8447618" y="4154491"/>
            <a:ext cx="1219333"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88900" indent="-889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spcBef>
                <a:spcPct val="50000"/>
              </a:spcBef>
            </a:pPr>
            <a:r>
              <a:rPr lang="en-GB" sz="1000" b="0" i="1" u="none" smtClean="0">
                <a:solidFill>
                  <a:srgbClr val="000000"/>
                </a:solidFill>
                <a:latin typeface="Times New Roman" charset="0"/>
                <a:cs typeface="Times New Roman" charset="0"/>
              </a:rPr>
              <a:t>Captive Supply Growth YoY</a:t>
            </a:r>
          </a:p>
        </p:txBody>
      </p:sp>
    </p:spTree>
    <p:extLst>
      <p:ext uri="{BB962C8B-B14F-4D97-AF65-F5344CB8AC3E}">
        <p14:creationId xmlns:p14="http://schemas.microsoft.com/office/powerpoint/2010/main" xmlns="" val="3861556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CA">
                <a:latin typeface="Times New Roman" charset="0"/>
                <a:cs typeface="Times New Roman" charset="0"/>
              </a:rPr>
              <a:t>DCF Suggests 30% Price Upside</a:t>
            </a:r>
          </a:p>
        </p:txBody>
      </p:sp>
      <p:sp>
        <p:nvSpPr>
          <p:cNvPr id="13315" name="Rectangle 4"/>
          <p:cNvSpPr>
            <a:spLocks noChangeArrowheads="1"/>
          </p:cNvSpPr>
          <p:nvPr/>
        </p:nvSpPr>
        <p:spPr bwMode="gray">
          <a:xfrm>
            <a:off x="1403350" y="762000"/>
            <a:ext cx="3620162" cy="3063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Valuation Drivers</a:t>
            </a:r>
          </a:p>
        </p:txBody>
      </p:sp>
      <p:sp>
        <p:nvSpPr>
          <p:cNvPr id="13316" name="Rectangle 4"/>
          <p:cNvSpPr>
            <a:spLocks noChangeArrowheads="1"/>
          </p:cNvSpPr>
          <p:nvPr/>
        </p:nvSpPr>
        <p:spPr bwMode="gray">
          <a:xfrm>
            <a:off x="5319316" y="762000"/>
            <a:ext cx="4421584" cy="3063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Valuation</a:t>
            </a:r>
          </a:p>
        </p:txBody>
      </p:sp>
      <p:sp>
        <p:nvSpPr>
          <p:cNvPr id="13317" name="Rectangle 4"/>
          <p:cNvSpPr>
            <a:spLocks noChangeArrowheads="1"/>
          </p:cNvSpPr>
          <p:nvPr/>
        </p:nvSpPr>
        <p:spPr bwMode="gray">
          <a:xfrm>
            <a:off x="1403350" y="4129091"/>
            <a:ext cx="3620162" cy="3079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Lowest PEG vs. Semiconductor Companies</a:t>
            </a:r>
          </a:p>
        </p:txBody>
      </p:sp>
      <p:sp>
        <p:nvSpPr>
          <p:cNvPr id="13318" name="Rectangle 4"/>
          <p:cNvSpPr>
            <a:spLocks noChangeArrowheads="1"/>
          </p:cNvSpPr>
          <p:nvPr/>
        </p:nvSpPr>
        <p:spPr bwMode="gray">
          <a:xfrm>
            <a:off x="1403350" y="6108700"/>
            <a:ext cx="8337550" cy="30638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1400" b="1" i="1" u="none" smtClean="0">
                <a:solidFill>
                  <a:srgbClr val="FFFFFF"/>
                </a:solidFill>
                <a:latin typeface="Times New Roman" charset="0"/>
                <a:ea typeface="ＭＳ Ｐゴシック" charset="0"/>
                <a:cs typeface="Times New Roman" charset="0"/>
              </a:rPr>
              <a:t>Underpriced Relative to Intrinsic Value of $62</a:t>
            </a:r>
          </a:p>
        </p:txBody>
      </p:sp>
      <p:sp>
        <p:nvSpPr>
          <p:cNvPr id="13319" name="Rectangle 4"/>
          <p:cNvSpPr>
            <a:spLocks noChangeArrowheads="1"/>
          </p:cNvSpPr>
          <p:nvPr/>
        </p:nvSpPr>
        <p:spPr bwMode="gray">
          <a:xfrm>
            <a:off x="5319318" y="4129091"/>
            <a:ext cx="4323556" cy="30797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Risks </a:t>
            </a:r>
          </a:p>
        </p:txBody>
      </p:sp>
      <p:pic>
        <p:nvPicPr>
          <p:cNvPr id="13320" name="Picture 1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319316" y="1093788"/>
            <a:ext cx="4421584" cy="303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1" name="Picture 1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350" y="4649788"/>
            <a:ext cx="3620162"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2" name="Content Placeholder 2"/>
          <p:cNvSpPr txBox="1">
            <a:spLocks/>
          </p:cNvSpPr>
          <p:nvPr/>
        </p:nvSpPr>
        <p:spPr bwMode="gray">
          <a:xfrm>
            <a:off x="5240206" y="4437063"/>
            <a:ext cx="4478338" cy="145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88900" indent="-889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ct val="50000"/>
              </a:spcBef>
              <a:buFontTx/>
              <a:buChar char="•"/>
            </a:pPr>
            <a:r>
              <a:rPr lang="en-GB" sz="1100" b="0" u="none" smtClean="0">
                <a:solidFill>
                  <a:srgbClr val="000000"/>
                </a:solidFill>
                <a:latin typeface="Times New Roman" charset="0"/>
                <a:cs typeface="Times New Roman" charset="0"/>
              </a:rPr>
              <a:t>Cash conversion cycle improved from 85 days to 72 days in the last 2 yrs.</a:t>
            </a:r>
          </a:p>
          <a:p>
            <a:pPr algn="just">
              <a:spcBef>
                <a:spcPct val="50000"/>
              </a:spcBef>
              <a:buFontTx/>
              <a:buChar char="•"/>
            </a:pPr>
            <a:r>
              <a:rPr lang="en-GB" sz="1100" b="0" u="none" smtClean="0">
                <a:solidFill>
                  <a:srgbClr val="000000"/>
                </a:solidFill>
                <a:latin typeface="Times New Roman" charset="0"/>
                <a:cs typeface="Times New Roman" charset="0"/>
              </a:rPr>
              <a:t>Inability to perform cost reductions compared to decline in NAND pricing Increasing reliance on non captive supply</a:t>
            </a:r>
          </a:p>
          <a:p>
            <a:pPr algn="just">
              <a:spcBef>
                <a:spcPct val="50000"/>
              </a:spcBef>
              <a:buFontTx/>
              <a:buChar char="•"/>
            </a:pPr>
            <a:r>
              <a:rPr lang="en-GB" sz="1100" b="0" u="none" smtClean="0">
                <a:solidFill>
                  <a:srgbClr val="000000"/>
                </a:solidFill>
                <a:latin typeface="Times New Roman" charset="0"/>
                <a:cs typeface="Times New Roman" charset="0"/>
              </a:rPr>
              <a:t>A new technology/natural disaster that can disrupt the demand for NAND flash; </a:t>
            </a:r>
          </a:p>
          <a:p>
            <a:pPr algn="just">
              <a:spcBef>
                <a:spcPct val="50000"/>
              </a:spcBef>
              <a:buFontTx/>
              <a:buChar char="•"/>
            </a:pPr>
            <a:r>
              <a:rPr lang="en-GB" sz="1100" b="0" u="none" smtClean="0">
                <a:solidFill>
                  <a:srgbClr val="000000"/>
                </a:solidFill>
                <a:latin typeface="Times New Roman" charset="0"/>
                <a:cs typeface="Times New Roman" charset="0"/>
              </a:rPr>
              <a:t>Stronger Yen  </a:t>
            </a:r>
          </a:p>
          <a:p>
            <a:pPr algn="just">
              <a:spcBef>
                <a:spcPct val="50000"/>
              </a:spcBef>
              <a:buFontTx/>
              <a:buChar char="•"/>
            </a:pPr>
            <a:endParaRPr lang="en-GB" sz="1100" b="0" u="none" smtClean="0">
              <a:solidFill>
                <a:srgbClr val="000000"/>
              </a:solidFill>
              <a:latin typeface="Times New Roman" charset="0"/>
              <a:cs typeface="Times New Roman" charset="0"/>
            </a:endParaRPr>
          </a:p>
        </p:txBody>
      </p:sp>
      <p:sp>
        <p:nvSpPr>
          <p:cNvPr id="13323" name="Content Placeholder 2"/>
          <p:cNvSpPr txBox="1">
            <a:spLocks/>
          </p:cNvSpPr>
          <p:nvPr/>
        </p:nvSpPr>
        <p:spPr bwMode="gray">
          <a:xfrm>
            <a:off x="1238250" y="1093788"/>
            <a:ext cx="3785262" cy="286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88900" indent="-889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ct val="50000"/>
              </a:spcBef>
              <a:buFontTx/>
              <a:buChar char="•"/>
            </a:pPr>
            <a:r>
              <a:rPr lang="en-GB" sz="1100" b="0" u="none" smtClean="0">
                <a:solidFill>
                  <a:srgbClr val="000000"/>
                </a:solidFill>
                <a:latin typeface="Times New Roman" charset="0"/>
                <a:cs typeface="Times New Roman" charset="0"/>
              </a:rPr>
              <a:t>DCF implies a fair value of $62 vs. the current price of $48</a:t>
            </a:r>
          </a:p>
          <a:p>
            <a:pPr algn="just">
              <a:spcBef>
                <a:spcPct val="50000"/>
              </a:spcBef>
              <a:buFontTx/>
              <a:buChar char="•"/>
            </a:pPr>
            <a:r>
              <a:rPr lang="en-GB" sz="1100" b="0" u="none" smtClean="0">
                <a:solidFill>
                  <a:srgbClr val="000000"/>
                </a:solidFill>
                <a:latin typeface="Times New Roman" charset="0"/>
                <a:cs typeface="Times New Roman" charset="0"/>
              </a:rPr>
              <a:t>CAGR (2011-2015) revenue growth rate of 12% is less than the CAGR projected for industry as I modelled the fact that SanDisk will not maintain its current market share in the growing industry</a:t>
            </a:r>
          </a:p>
          <a:p>
            <a:pPr algn="just">
              <a:spcBef>
                <a:spcPct val="50000"/>
              </a:spcBef>
              <a:buFontTx/>
              <a:buChar char="•"/>
            </a:pPr>
            <a:r>
              <a:rPr lang="en-GB" sz="1100" b="0" u="none" smtClean="0">
                <a:solidFill>
                  <a:srgbClr val="000000"/>
                </a:solidFill>
                <a:latin typeface="Times New Roman" charset="0"/>
                <a:cs typeface="Times New Roman" charset="0"/>
              </a:rPr>
              <a:t>Changing product mix and technology invested in cost reductions will help the company defend around 25% EBITDA margin. </a:t>
            </a:r>
          </a:p>
          <a:p>
            <a:pPr algn="just">
              <a:spcBef>
                <a:spcPct val="50000"/>
              </a:spcBef>
              <a:buFontTx/>
              <a:buChar char="•"/>
            </a:pPr>
            <a:r>
              <a:rPr lang="en-GB" sz="1100" b="0" u="none" smtClean="0">
                <a:solidFill>
                  <a:srgbClr val="000000"/>
                </a:solidFill>
                <a:latin typeface="Times New Roman" charset="0"/>
                <a:cs typeface="Times New Roman" charset="0"/>
              </a:rPr>
              <a:t>Terminal Value is estimated using FCF growth of 2.5%.</a:t>
            </a:r>
          </a:p>
          <a:p>
            <a:pPr algn="just">
              <a:spcBef>
                <a:spcPct val="50000"/>
              </a:spcBef>
              <a:buFontTx/>
              <a:buChar char="•"/>
            </a:pPr>
            <a:r>
              <a:rPr lang="en-GB" sz="1100" b="0" u="none" smtClean="0">
                <a:solidFill>
                  <a:srgbClr val="000000"/>
                </a:solidFill>
                <a:latin typeface="Times New Roman" charset="0"/>
                <a:cs typeface="Times New Roman" charset="0"/>
              </a:rPr>
              <a:t>Terminal Values implies exit EV/EBITDA multiple of 5.5x</a:t>
            </a:r>
          </a:p>
          <a:p>
            <a:pPr algn="just">
              <a:spcBef>
                <a:spcPct val="50000"/>
              </a:spcBef>
              <a:buFontTx/>
              <a:buChar char="•"/>
            </a:pPr>
            <a:r>
              <a:rPr lang="en-GB" sz="1100" b="0" u="none" smtClean="0">
                <a:solidFill>
                  <a:srgbClr val="000000"/>
                </a:solidFill>
                <a:latin typeface="Times New Roman" charset="0"/>
                <a:cs typeface="Times New Roman" charset="0"/>
              </a:rPr>
              <a:t>A meeting with management should provide more guidance to accurately forecast Capex</a:t>
            </a:r>
          </a:p>
          <a:p>
            <a:pPr algn="just">
              <a:spcBef>
                <a:spcPct val="50000"/>
              </a:spcBef>
              <a:buFontTx/>
              <a:buChar char="•"/>
            </a:pPr>
            <a:endParaRPr lang="en-GB" sz="1100" b="0" u="none" smtClean="0">
              <a:solidFill>
                <a:srgbClr val="000000"/>
              </a:solidFill>
              <a:latin typeface="Times New Roman" charset="0"/>
              <a:cs typeface="Times New Roman" charset="0"/>
            </a:endParaRPr>
          </a:p>
        </p:txBody>
      </p:sp>
    </p:spTree>
    <p:extLst>
      <p:ext uri="{BB962C8B-B14F-4D97-AF65-F5344CB8AC3E}">
        <p14:creationId xmlns:p14="http://schemas.microsoft.com/office/powerpoint/2010/main" xmlns="" val="1194684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sz="2000">
                <a:latin typeface="Times New Roman" charset="0"/>
                <a:cs typeface="Times New Roman" charset="0"/>
              </a:rPr>
              <a:t>Attractive Investment Opportunity</a:t>
            </a:r>
          </a:p>
        </p:txBody>
      </p:sp>
      <p:sp>
        <p:nvSpPr>
          <p:cNvPr id="14339" name="Rectangle 4"/>
          <p:cNvSpPr>
            <a:spLocks noChangeArrowheads="1"/>
          </p:cNvSpPr>
          <p:nvPr/>
        </p:nvSpPr>
        <p:spPr bwMode="gray">
          <a:xfrm>
            <a:off x="1403350" y="762000"/>
            <a:ext cx="8337550" cy="3063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Conclusions</a:t>
            </a:r>
          </a:p>
        </p:txBody>
      </p:sp>
      <p:sp>
        <p:nvSpPr>
          <p:cNvPr id="14340" name="Content Placeholder 2"/>
          <p:cNvSpPr txBox="1">
            <a:spLocks/>
          </p:cNvSpPr>
          <p:nvPr/>
        </p:nvSpPr>
        <p:spPr bwMode="gray">
          <a:xfrm>
            <a:off x="1403350" y="1193803"/>
            <a:ext cx="7924800" cy="283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ct val="50000"/>
              </a:spcBef>
              <a:buFontTx/>
              <a:buChar char="•"/>
            </a:pPr>
            <a:r>
              <a:rPr lang="en-GB" b="0" u="none" smtClean="0">
                <a:solidFill>
                  <a:srgbClr val="000000"/>
                </a:solidFill>
                <a:latin typeface="Times New Roman" charset="0"/>
                <a:cs typeface="Times New Roman" charset="0"/>
              </a:rPr>
              <a:t>Despite the attractive growth prospects, SanDisk’s stock is down 7.5% in the last one year due to fears that it cannot defend margins amidst declining NAND prices. </a:t>
            </a:r>
          </a:p>
          <a:p>
            <a:pPr algn="just">
              <a:spcBef>
                <a:spcPct val="50000"/>
              </a:spcBef>
              <a:buFontTx/>
              <a:buChar char="•"/>
            </a:pPr>
            <a:r>
              <a:rPr lang="en-GB" b="0" u="none" smtClean="0">
                <a:solidFill>
                  <a:srgbClr val="000000"/>
                </a:solidFill>
                <a:latin typeface="Times New Roman" charset="0"/>
                <a:cs typeface="Times New Roman" charset="0"/>
              </a:rPr>
              <a:t>Investors are underplaying the growth prospects of SanDisk’s core markets and the company’s ability to deliver cost reductions through technology leadership. </a:t>
            </a:r>
          </a:p>
          <a:p>
            <a:pPr algn="just">
              <a:spcBef>
                <a:spcPct val="50000"/>
              </a:spcBef>
              <a:buFontTx/>
              <a:buChar char="•"/>
            </a:pPr>
            <a:r>
              <a:rPr lang="en-GB" b="0" u="none" smtClean="0">
                <a:solidFill>
                  <a:srgbClr val="000000"/>
                </a:solidFill>
                <a:latin typeface="Times New Roman" charset="0"/>
                <a:cs typeface="Times New Roman" charset="0"/>
              </a:rPr>
              <a:t>Run by strong management, SanDisk has repositioned itself to capture the growing Smartphone, SSD and Tablet market. </a:t>
            </a:r>
          </a:p>
          <a:p>
            <a:pPr algn="just">
              <a:spcBef>
                <a:spcPct val="50000"/>
              </a:spcBef>
              <a:buFontTx/>
              <a:buChar char="•"/>
            </a:pPr>
            <a:r>
              <a:rPr lang="en-GB" b="0" u="none" smtClean="0">
                <a:solidFill>
                  <a:srgbClr val="000000"/>
                </a:solidFill>
                <a:latin typeface="Times New Roman" charset="0"/>
                <a:cs typeface="Times New Roman" charset="0"/>
              </a:rPr>
              <a:t>Overall I believe that at a price of $48, the stock is undervalued relative to its intrinsic value of $62.</a:t>
            </a:r>
            <a:endParaRPr lang="en-CA" u="none" smtClean="0">
              <a:solidFill>
                <a:srgbClr val="000000"/>
              </a:solidFill>
              <a:latin typeface="Times New Roman" charset="0"/>
              <a:cs typeface="Times New Roman" charset="0"/>
            </a:endParaRPr>
          </a:p>
        </p:txBody>
      </p:sp>
    </p:spTree>
    <p:extLst>
      <p:ext uri="{BB962C8B-B14F-4D97-AF65-F5344CB8AC3E}">
        <p14:creationId xmlns:p14="http://schemas.microsoft.com/office/powerpoint/2010/main" xmlns="" val="4046694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sz="2000">
                <a:latin typeface="Times New Roman" charset="0"/>
                <a:cs typeface="Times New Roman" charset="0"/>
              </a:rPr>
              <a:t>Appendix 1: Revenue Mix and Bit Data</a:t>
            </a:r>
          </a:p>
        </p:txBody>
      </p:sp>
      <p:sp>
        <p:nvSpPr>
          <p:cNvPr id="15363" name="Rectangle 4"/>
          <p:cNvSpPr>
            <a:spLocks noChangeArrowheads="1"/>
          </p:cNvSpPr>
          <p:nvPr/>
        </p:nvSpPr>
        <p:spPr bwMode="gray">
          <a:xfrm>
            <a:off x="1403350" y="762000"/>
            <a:ext cx="8337550" cy="306388"/>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200" b="1" u="none" smtClean="0">
                <a:solidFill>
                  <a:srgbClr val="FFFFFF"/>
                </a:solidFill>
                <a:latin typeface="Times New Roman" charset="0"/>
                <a:ea typeface="ＭＳ Ｐゴシック" charset="0"/>
                <a:cs typeface="Times New Roman" charset="0"/>
              </a:rPr>
              <a:t>Revenue Mix</a:t>
            </a:r>
          </a:p>
        </p:txBody>
      </p:sp>
      <p:pic>
        <p:nvPicPr>
          <p:cNvPr id="15364"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351" y="1068388"/>
            <a:ext cx="8034867" cy="359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Content Placeholder 2"/>
          <p:cNvSpPr txBox="1">
            <a:spLocks/>
          </p:cNvSpPr>
          <p:nvPr/>
        </p:nvSpPr>
        <p:spPr bwMode="gray">
          <a:xfrm>
            <a:off x="1513417" y="4800603"/>
            <a:ext cx="79248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28600" indent="-228600" eaLnBrk="0" hangingPunct="0">
              <a:defRPr sz="1200" b="1">
                <a:solidFill>
                  <a:schemeClr val="accent2"/>
                </a:solidFill>
                <a:latin typeface="Calibri" charset="0"/>
                <a:ea typeface="ＭＳ Ｐゴシック" charset="0"/>
                <a:cs typeface="ＭＳ Ｐゴシック" charset="0"/>
              </a:defRPr>
            </a:lvl1pPr>
            <a:lvl2pPr marL="37931725" indent="-37474525" eaLnBrk="0" hangingPunct="0">
              <a:defRPr sz="1200" b="1">
                <a:solidFill>
                  <a:schemeClr val="accent2"/>
                </a:solidFill>
                <a:latin typeface="Calibri" charset="0"/>
                <a:ea typeface="ＭＳ Ｐゴシック" charset="0"/>
              </a:defRPr>
            </a:lvl2pPr>
            <a:lvl3pPr eaLnBrk="0" hangingPunct="0">
              <a:defRPr sz="1200" b="1">
                <a:solidFill>
                  <a:schemeClr val="accent2"/>
                </a:solidFill>
                <a:latin typeface="Calibri" charset="0"/>
                <a:ea typeface="ＭＳ Ｐゴシック" charset="0"/>
              </a:defRPr>
            </a:lvl3pPr>
            <a:lvl4pPr eaLnBrk="0" hangingPunct="0">
              <a:defRPr sz="1200" b="1">
                <a:solidFill>
                  <a:schemeClr val="accent2"/>
                </a:solidFill>
                <a:latin typeface="Calibri" charset="0"/>
                <a:ea typeface="ＭＳ Ｐゴシック" charset="0"/>
              </a:defRPr>
            </a:lvl4pPr>
            <a:lvl5pPr eaLnBrk="0" hangingPunct="0">
              <a:defRPr sz="1200" b="1">
                <a:solidFill>
                  <a:schemeClr val="accent2"/>
                </a:solidFill>
                <a:latin typeface="Calibri" charset="0"/>
                <a:ea typeface="ＭＳ Ｐゴシック" charset="0"/>
              </a:defRPr>
            </a:lvl5pPr>
            <a:lvl6pPr marL="457200" eaLnBrk="0" fontAlgn="base" hangingPunct="0">
              <a:spcBef>
                <a:spcPct val="50000"/>
              </a:spcBef>
              <a:spcAft>
                <a:spcPct val="0"/>
              </a:spcAft>
              <a:defRPr sz="1200" b="1">
                <a:solidFill>
                  <a:schemeClr val="accent2"/>
                </a:solidFill>
                <a:latin typeface="Calibri" charset="0"/>
                <a:ea typeface="ＭＳ Ｐゴシック" charset="0"/>
              </a:defRPr>
            </a:lvl6pPr>
            <a:lvl7pPr marL="914400" eaLnBrk="0" fontAlgn="base" hangingPunct="0">
              <a:spcBef>
                <a:spcPct val="50000"/>
              </a:spcBef>
              <a:spcAft>
                <a:spcPct val="0"/>
              </a:spcAft>
              <a:defRPr sz="1200" b="1">
                <a:solidFill>
                  <a:schemeClr val="accent2"/>
                </a:solidFill>
                <a:latin typeface="Calibri" charset="0"/>
                <a:ea typeface="ＭＳ Ｐゴシック" charset="0"/>
              </a:defRPr>
            </a:lvl7pPr>
            <a:lvl8pPr marL="1371600" eaLnBrk="0" fontAlgn="base" hangingPunct="0">
              <a:spcBef>
                <a:spcPct val="50000"/>
              </a:spcBef>
              <a:spcAft>
                <a:spcPct val="0"/>
              </a:spcAft>
              <a:defRPr sz="1200" b="1">
                <a:solidFill>
                  <a:schemeClr val="accent2"/>
                </a:solidFill>
                <a:latin typeface="Calibri" charset="0"/>
                <a:ea typeface="ＭＳ Ｐゴシック" charset="0"/>
              </a:defRPr>
            </a:lvl8pPr>
            <a:lvl9pPr marL="1828800" eaLnBrk="0" fontAlgn="base" hangingPunct="0">
              <a:spcBef>
                <a:spcPct val="50000"/>
              </a:spcBef>
              <a:spcAft>
                <a:spcPct val="0"/>
              </a:spcAft>
              <a:defRPr sz="1200" b="1">
                <a:solidFill>
                  <a:schemeClr val="accent2"/>
                </a:solidFill>
                <a:latin typeface="Calibri" charset="0"/>
                <a:ea typeface="ＭＳ Ｐゴシック" charset="0"/>
              </a:defRPr>
            </a:lvl9pPr>
          </a:lstStyle>
          <a:p>
            <a:pPr algn="just">
              <a:spcBef>
                <a:spcPct val="50000"/>
              </a:spcBef>
              <a:buFontTx/>
              <a:buChar char="•"/>
            </a:pPr>
            <a:r>
              <a:rPr lang="en-GB" b="0" u="none" smtClean="0">
                <a:solidFill>
                  <a:srgbClr val="000000"/>
                </a:solidFill>
                <a:latin typeface="Times New Roman" charset="0"/>
                <a:cs typeface="Times New Roman" charset="0"/>
              </a:rPr>
              <a:t>2011 Unit sales of 760 million</a:t>
            </a:r>
          </a:p>
          <a:p>
            <a:pPr algn="just">
              <a:spcBef>
                <a:spcPct val="50000"/>
              </a:spcBef>
              <a:buFontTx/>
              <a:buChar char="•"/>
            </a:pPr>
            <a:r>
              <a:rPr lang="en-GB" b="0" u="none" smtClean="0">
                <a:solidFill>
                  <a:srgbClr val="000000"/>
                </a:solidFill>
                <a:latin typeface="Times New Roman" charset="0"/>
                <a:cs typeface="Times New Roman" charset="0"/>
              </a:rPr>
              <a:t>iNand qualified for 50% tablets and 60% android</a:t>
            </a:r>
          </a:p>
        </p:txBody>
      </p:sp>
    </p:spTree>
    <p:extLst>
      <p:ext uri="{BB962C8B-B14F-4D97-AF65-F5344CB8AC3E}">
        <p14:creationId xmlns:p14="http://schemas.microsoft.com/office/powerpoint/2010/main" xmlns="" val="33736249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Cheniere Energy, Inc. </a:t>
            </a:r>
            <a:endParaRPr lang="en-US" sz="2800" dirty="0"/>
          </a:p>
        </p:txBody>
      </p:sp>
      <p:sp>
        <p:nvSpPr>
          <p:cNvPr id="3" name="Subtitle 2"/>
          <p:cNvSpPr>
            <a:spLocks noGrp="1"/>
          </p:cNvSpPr>
          <p:nvPr>
            <p:ph type="subTitle" idx="1"/>
          </p:nvPr>
        </p:nvSpPr>
        <p:spPr/>
        <p:txBody>
          <a:bodyPr/>
          <a:lstStyle/>
          <a:p>
            <a:endParaRPr lang="en-US" dirty="0" smtClean="0"/>
          </a:p>
          <a:p>
            <a:r>
              <a:rPr lang="en-US" dirty="0" smtClean="0"/>
              <a:t>Stock Pitch Competition</a:t>
            </a:r>
          </a:p>
          <a:p>
            <a:r>
              <a:rPr lang="en-US" dirty="0" smtClean="0"/>
              <a:t>by Stelios Fragos</a:t>
            </a:r>
          </a:p>
          <a:p>
            <a:endParaRPr lang="en-US" dirty="0"/>
          </a:p>
          <a:p>
            <a:r>
              <a:rPr lang="en-US" dirty="0"/>
              <a:t>February 23</a:t>
            </a:r>
            <a:r>
              <a:rPr lang="en-US" baseline="30000" dirty="0"/>
              <a:t>rd</a:t>
            </a:r>
            <a:r>
              <a:rPr lang="en-US" dirty="0"/>
              <a:t>, </a:t>
            </a:r>
            <a:r>
              <a:rPr lang="en-US" dirty="0" smtClean="0"/>
              <a:t>2012</a:t>
            </a:r>
            <a:endParaRPr lang="en-US" dirty="0"/>
          </a:p>
        </p:txBody>
      </p:sp>
      <p:pic>
        <p:nvPicPr>
          <p:cNvPr id="6" name="Picture 5"/>
          <p:cNvPicPr>
            <a:picLocks noChangeAspect="1"/>
          </p:cNvPicPr>
          <p:nvPr/>
        </p:nvPicPr>
        <p:blipFill>
          <a:blip r:embed="rId2"/>
          <a:stretch>
            <a:fillRect/>
          </a:stretch>
        </p:blipFill>
        <p:spPr>
          <a:xfrm>
            <a:off x="1115839" y="798559"/>
            <a:ext cx="2985558" cy="1130300"/>
          </a:xfrm>
          <a:prstGeom prst="rect">
            <a:avLst/>
          </a:prstGeom>
        </p:spPr>
      </p:pic>
    </p:spTree>
    <p:extLst>
      <p:ext uri="{BB962C8B-B14F-4D97-AF65-F5344CB8AC3E}">
        <p14:creationId xmlns:p14="http://schemas.microsoft.com/office/powerpoint/2010/main" xmlns="" val="3083993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Cheniere</a:t>
            </a:r>
            <a:r>
              <a:rPr lang="en-US" dirty="0"/>
              <a:t> </a:t>
            </a:r>
            <a:r>
              <a:rPr lang="en-US" dirty="0" smtClean="0"/>
              <a:t>- Business Overview</a:t>
            </a:r>
            <a:endParaRPr lang="en-US" dirty="0"/>
          </a:p>
        </p:txBody>
      </p:sp>
      <p:sp>
        <p:nvSpPr>
          <p:cNvPr id="4" name="Content Placeholder 3"/>
          <p:cNvSpPr>
            <a:spLocks noGrp="1"/>
          </p:cNvSpPr>
          <p:nvPr>
            <p:ph sz="half" idx="1"/>
          </p:nvPr>
        </p:nvSpPr>
        <p:spPr>
          <a:xfrm>
            <a:off x="1210734" y="1514166"/>
            <a:ext cx="5200751" cy="4490055"/>
          </a:xfrm>
        </p:spPr>
        <p:txBody>
          <a:bodyPr>
            <a:normAutofit fontScale="92500" lnSpcReduction="10000"/>
          </a:bodyPr>
          <a:lstStyle/>
          <a:p>
            <a:r>
              <a:rPr lang="en-US" dirty="0" smtClean="0"/>
              <a:t>Cheniere Energy, Inc. (NYSE AMEX:LNG</a:t>
            </a:r>
            <a:r>
              <a:rPr lang="en-US" baseline="30000" dirty="0" smtClean="0"/>
              <a:t>1 </a:t>
            </a:r>
            <a:r>
              <a:rPr lang="en-US" dirty="0" smtClean="0"/>
              <a:t>is looking to export Liquefied Natural Gas ("</a:t>
            </a:r>
            <a:r>
              <a:rPr lang="en-US" b="1" dirty="0" smtClean="0"/>
              <a:t>LNG</a:t>
            </a:r>
            <a:r>
              <a:rPr lang="en-US" dirty="0" smtClean="0"/>
              <a:t>") from the US Gulf region.</a:t>
            </a:r>
          </a:p>
          <a:p>
            <a:r>
              <a:rPr lang="en-US" dirty="0" smtClean="0"/>
              <a:t>Initially, the company planned on importing LNG but subsequently changed its business plan and is developing a liquefaction facility at Sabine Pass, in Louisiana.</a:t>
            </a:r>
          </a:p>
          <a:p>
            <a:pPr lvl="1"/>
            <a:r>
              <a:rPr lang="en-US" dirty="0" smtClean="0"/>
              <a:t>4 LNG trains: 18 mtpa capacity;</a:t>
            </a:r>
          </a:p>
          <a:p>
            <a:pPr lvl="1"/>
            <a:r>
              <a:rPr lang="en-US" dirty="0" smtClean="0"/>
              <a:t>Received all major regulatory approvals except for FERC.</a:t>
            </a:r>
          </a:p>
          <a:p>
            <a:r>
              <a:rPr lang="en-US" dirty="0"/>
              <a:t>A</a:t>
            </a:r>
            <a:r>
              <a:rPr lang="en-US" dirty="0" smtClean="0"/>
              <a:t>ll 4 trains are contracted:</a:t>
            </a:r>
          </a:p>
          <a:p>
            <a:pPr lvl="1"/>
            <a:r>
              <a:rPr lang="en-US" dirty="0" smtClean="0"/>
              <a:t>20 year contracts;</a:t>
            </a:r>
          </a:p>
          <a:p>
            <a:pPr lvl="1"/>
            <a:r>
              <a:rPr lang="en-US" dirty="0" smtClean="0"/>
              <a:t>Reputable investment-grade counterparties;</a:t>
            </a:r>
          </a:p>
          <a:p>
            <a:pPr lvl="1"/>
            <a:r>
              <a:rPr lang="en-US" dirty="0" smtClean="0"/>
              <a:t>Take-or-pay contracts.</a:t>
            </a:r>
          </a:p>
          <a:p>
            <a:pPr lvl="1"/>
            <a:endParaRPr lang="en-US" dirty="0"/>
          </a:p>
        </p:txBody>
      </p:sp>
      <p:sp>
        <p:nvSpPr>
          <p:cNvPr id="17" name="Slide Number Placeholder 1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57</a:t>
            </a:fld>
            <a:endParaRPr lang="en-US" dirty="0">
              <a:solidFill>
                <a:prstClr val="black">
                  <a:lumMod val="65000"/>
                  <a:lumOff val="35000"/>
                </a:prstClr>
              </a:solidFill>
              <a:latin typeface="Century Gothic"/>
            </a:endParaRPr>
          </a:p>
        </p:txBody>
      </p:sp>
      <p:sp>
        <p:nvSpPr>
          <p:cNvPr id="5" name="TextBox 4"/>
          <p:cNvSpPr txBox="1"/>
          <p:nvPr/>
        </p:nvSpPr>
        <p:spPr>
          <a:xfrm>
            <a:off x="894925" y="6301892"/>
            <a:ext cx="4000191" cy="400110"/>
          </a:xfrm>
          <a:prstGeom prst="rect">
            <a:avLst/>
          </a:prstGeom>
          <a:noFill/>
        </p:spPr>
        <p:txBody>
          <a:bodyPr wrap="square" rtlCol="0">
            <a:spAutoFit/>
          </a:bodyPr>
          <a:lstStyle/>
          <a:p>
            <a:pPr defTabSz="457200" fontAlgn="auto">
              <a:spcBef>
                <a:spcPts val="0"/>
              </a:spcBef>
              <a:spcAft>
                <a:spcPts val="0"/>
              </a:spcAft>
            </a:pPr>
            <a:r>
              <a:rPr lang="en-US" sz="1000" u="none" dirty="0" smtClean="0">
                <a:solidFill>
                  <a:prstClr val="black"/>
                </a:solidFill>
                <a:latin typeface="Century Gothic"/>
              </a:rPr>
              <a:t>Note</a:t>
            </a:r>
            <a:r>
              <a:rPr lang="en-US" sz="1000" u="none" baseline="30000" dirty="0" smtClean="0">
                <a:solidFill>
                  <a:prstClr val="black"/>
                </a:solidFill>
                <a:latin typeface="Century Gothic"/>
              </a:rPr>
              <a:t>(1)</a:t>
            </a:r>
            <a:r>
              <a:rPr lang="en-US" sz="1000" u="none" dirty="0" smtClean="0">
                <a:solidFill>
                  <a:prstClr val="black"/>
                </a:solidFill>
                <a:latin typeface="Century Gothic"/>
              </a:rPr>
              <a:t>: Cheniere and Company to be used interchangeably throughout the presentation.</a:t>
            </a:r>
            <a:endParaRPr lang="en-US" sz="1000" u="none" dirty="0">
              <a:solidFill>
                <a:prstClr val="black"/>
              </a:solidFill>
              <a:latin typeface="Century Gothic"/>
            </a:endParaRPr>
          </a:p>
        </p:txBody>
      </p:sp>
      <p:pic>
        <p:nvPicPr>
          <p:cNvPr id="15" name="Picture 14"/>
          <p:cNvPicPr>
            <a:picLocks noChangeAspect="1"/>
          </p:cNvPicPr>
          <p:nvPr/>
        </p:nvPicPr>
        <p:blipFill rotWithShape="1">
          <a:blip r:embed="rId2"/>
          <a:srcRect l="6349" t="22079" r="4460" b="5977"/>
          <a:stretch/>
        </p:blipFill>
        <p:spPr>
          <a:xfrm>
            <a:off x="6411483" y="1514166"/>
            <a:ext cx="3245146" cy="1867135"/>
          </a:xfrm>
          <a:prstGeom prst="rect">
            <a:avLst/>
          </a:prstGeom>
        </p:spPr>
      </p:pic>
      <p:pic>
        <p:nvPicPr>
          <p:cNvPr id="9" name="Picture 8"/>
          <p:cNvPicPr>
            <a:picLocks noChangeAspect="1"/>
          </p:cNvPicPr>
          <p:nvPr/>
        </p:nvPicPr>
        <p:blipFill>
          <a:blip r:embed="rId3"/>
          <a:stretch>
            <a:fillRect/>
          </a:stretch>
        </p:blipFill>
        <p:spPr>
          <a:xfrm>
            <a:off x="5446581" y="3444875"/>
            <a:ext cx="4210050" cy="3124200"/>
          </a:xfrm>
          <a:prstGeom prst="rect">
            <a:avLst/>
          </a:prstGeom>
        </p:spPr>
      </p:pic>
    </p:spTree>
    <p:extLst>
      <p:ext uri="{BB962C8B-B14F-4D97-AF65-F5344CB8AC3E}">
        <p14:creationId xmlns:p14="http://schemas.microsoft.com/office/powerpoint/2010/main" xmlns="" val="3874247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Yes, investors have been burned before</a:t>
            </a:r>
            <a:r>
              <a:rPr lang="en-US" dirty="0" smtClean="0"/>
              <a:t>, but the business has been significantly de-risked</a:t>
            </a:r>
            <a:endParaRPr lang="en-US" sz="2400"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58</a:t>
            </a:fld>
            <a:endParaRPr lang="en-US" dirty="0">
              <a:solidFill>
                <a:prstClr val="black">
                  <a:lumMod val="65000"/>
                  <a:lumOff val="35000"/>
                </a:prstClr>
              </a:solidFill>
              <a:latin typeface="Century Gothic"/>
            </a:endParaRPr>
          </a:p>
        </p:txBody>
      </p:sp>
      <p:pic>
        <p:nvPicPr>
          <p:cNvPr id="7" name="Picture 6"/>
          <p:cNvPicPr>
            <a:picLocks noChangeAspect="1"/>
          </p:cNvPicPr>
          <p:nvPr/>
        </p:nvPicPr>
        <p:blipFill>
          <a:blip r:embed="rId2"/>
          <a:stretch>
            <a:fillRect/>
          </a:stretch>
        </p:blipFill>
        <p:spPr>
          <a:xfrm>
            <a:off x="1172998" y="1380306"/>
            <a:ext cx="7228085" cy="3437410"/>
          </a:xfrm>
          <a:prstGeom prst="rect">
            <a:avLst/>
          </a:prstGeom>
        </p:spPr>
      </p:pic>
      <p:sp>
        <p:nvSpPr>
          <p:cNvPr id="10" name="Content Placeholder 12"/>
          <p:cNvSpPr>
            <a:spLocks noGrp="1"/>
          </p:cNvSpPr>
          <p:nvPr>
            <p:ph sz="half" idx="1"/>
          </p:nvPr>
        </p:nvSpPr>
        <p:spPr>
          <a:xfrm>
            <a:off x="727652" y="4824831"/>
            <a:ext cx="8928979" cy="1685116"/>
          </a:xfrm>
        </p:spPr>
        <p:txBody>
          <a:bodyPr>
            <a:noAutofit/>
          </a:bodyPr>
          <a:lstStyle/>
          <a:p>
            <a:pPr>
              <a:spcBef>
                <a:spcPts val="400"/>
              </a:spcBef>
            </a:pPr>
            <a:r>
              <a:rPr lang="en-US" sz="1200" dirty="0" smtClean="0"/>
              <a:t>Company share price collapsed following the decrease in US natural gas prices. </a:t>
            </a:r>
          </a:p>
          <a:p>
            <a:pPr>
              <a:spcBef>
                <a:spcPts val="400"/>
              </a:spcBef>
            </a:pPr>
            <a:r>
              <a:rPr lang="en-US" sz="1200" dirty="0" smtClean="0"/>
              <a:t>Cheniere refocused its strategy to take advantage of new global natural gas pricing dynamics</a:t>
            </a:r>
          </a:p>
          <a:p>
            <a:pPr>
              <a:spcBef>
                <a:spcPts val="400"/>
              </a:spcBef>
            </a:pPr>
            <a:r>
              <a:rPr lang="en-US" sz="1200" dirty="0" smtClean="0"/>
              <a:t>Stock has been building momentum on the back of the following catalysts:</a:t>
            </a:r>
          </a:p>
          <a:p>
            <a:pPr lvl="1">
              <a:spcBef>
                <a:spcPts val="400"/>
              </a:spcBef>
            </a:pPr>
            <a:r>
              <a:rPr lang="en-US" sz="1100" dirty="0" smtClean="0"/>
              <a:t>DoE Approval in May 2011</a:t>
            </a:r>
          </a:p>
          <a:p>
            <a:pPr lvl="1">
              <a:spcBef>
                <a:spcPts val="400"/>
              </a:spcBef>
            </a:pPr>
            <a:r>
              <a:rPr lang="en-US" sz="1100" dirty="0" smtClean="0"/>
              <a:t>Secured contracts for all 4 trains (2011-Q1 2012)</a:t>
            </a:r>
          </a:p>
          <a:p>
            <a:pPr lvl="1">
              <a:spcBef>
                <a:spcPts val="400"/>
              </a:spcBef>
            </a:pPr>
            <a:r>
              <a:rPr lang="en-US" sz="1100" dirty="0" smtClean="0"/>
              <a:t>Initiation of coverage (CS in Jan ‘12)</a:t>
            </a:r>
          </a:p>
          <a:p>
            <a:pPr>
              <a:spcBef>
                <a:spcPts val="400"/>
              </a:spcBef>
            </a:pPr>
            <a:r>
              <a:rPr lang="en-US" sz="1200" dirty="0" smtClean="0"/>
              <a:t>Growth interest in LNG market globally could drive M&amp;A activity</a:t>
            </a:r>
          </a:p>
          <a:p>
            <a:pPr lvl="1">
              <a:spcBef>
                <a:spcPts val="400"/>
              </a:spcBef>
            </a:pPr>
            <a:r>
              <a:rPr lang="en-US" sz="1100" dirty="0" smtClean="0"/>
              <a:t>Cheniere is an attractive M&amp;A target</a:t>
            </a:r>
            <a:endParaRPr lang="en-US" sz="1100" dirty="0"/>
          </a:p>
        </p:txBody>
      </p:sp>
    </p:spTree>
    <p:extLst>
      <p:ext uri="{BB962C8B-B14F-4D97-AF65-F5344CB8AC3E}">
        <p14:creationId xmlns:p14="http://schemas.microsoft.com/office/powerpoint/2010/main" xmlns="" val="34737067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3-pillar Investment Approach</a:t>
            </a:r>
            <a:endParaRPr lang="en-US" dirty="0"/>
          </a:p>
        </p:txBody>
      </p:sp>
      <p:sp>
        <p:nvSpPr>
          <p:cNvPr id="17" name="Slide Number Placeholder 1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59</a:t>
            </a:fld>
            <a:endParaRPr lang="en-US" dirty="0">
              <a:solidFill>
                <a:prstClr val="black">
                  <a:lumMod val="65000"/>
                  <a:lumOff val="35000"/>
                </a:prstClr>
              </a:solidFill>
              <a:latin typeface="Century Gothic"/>
            </a:endParaRPr>
          </a:p>
        </p:txBody>
      </p:sp>
      <p:sp>
        <p:nvSpPr>
          <p:cNvPr id="6" name="Content Placeholder 5"/>
          <p:cNvSpPr>
            <a:spLocks noGrp="1"/>
          </p:cNvSpPr>
          <p:nvPr>
            <p:ph sz="half" idx="4294967295"/>
          </p:nvPr>
        </p:nvSpPr>
        <p:spPr>
          <a:xfrm>
            <a:off x="440785" y="1711327"/>
            <a:ext cx="2043646" cy="1040043"/>
          </a:xfrm>
          <a:solidFill>
            <a:schemeClr val="accent2"/>
          </a:solidFill>
        </p:spPr>
        <p:txBody>
          <a:bodyPr anchor="ctr">
            <a:normAutofit/>
          </a:bodyPr>
          <a:lstStyle/>
          <a:p>
            <a:pPr marL="0" indent="0">
              <a:buNone/>
            </a:pPr>
            <a:r>
              <a:rPr lang="en-US" dirty="0" smtClean="0">
                <a:solidFill>
                  <a:schemeClr val="bg1"/>
                </a:solidFill>
              </a:rPr>
              <a:t>Assessing the Business</a:t>
            </a:r>
            <a:endParaRPr lang="en-US" dirty="0">
              <a:solidFill>
                <a:schemeClr val="bg1"/>
              </a:solidFill>
            </a:endParaRPr>
          </a:p>
        </p:txBody>
      </p:sp>
      <p:sp>
        <p:nvSpPr>
          <p:cNvPr id="12" name="Content Placeholder 5"/>
          <p:cNvSpPr txBox="1">
            <a:spLocks/>
          </p:cNvSpPr>
          <p:nvPr/>
        </p:nvSpPr>
        <p:spPr>
          <a:xfrm>
            <a:off x="440785" y="3131962"/>
            <a:ext cx="2043646" cy="1040043"/>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fontAlgn="auto">
              <a:spcAft>
                <a:spcPts val="0"/>
              </a:spcAft>
              <a:buClr>
                <a:srgbClr val="6076B4"/>
              </a:buClr>
              <a:buFont typeface="Wingdings 2" pitchFamily="18" charset="2"/>
              <a:buNone/>
            </a:pPr>
            <a:r>
              <a:rPr lang="en-US" u="none" dirty="0" smtClean="0">
                <a:solidFill>
                  <a:prstClr val="white"/>
                </a:solidFill>
                <a:latin typeface="Century Gothic"/>
              </a:rPr>
              <a:t>Risks / Concerns</a:t>
            </a:r>
            <a:endParaRPr lang="en-US" u="none" dirty="0">
              <a:solidFill>
                <a:prstClr val="white"/>
              </a:solidFill>
              <a:latin typeface="Century Gothic"/>
            </a:endParaRPr>
          </a:p>
        </p:txBody>
      </p:sp>
      <p:sp>
        <p:nvSpPr>
          <p:cNvPr id="13" name="Content Placeholder 5"/>
          <p:cNvSpPr txBox="1">
            <a:spLocks/>
          </p:cNvSpPr>
          <p:nvPr/>
        </p:nvSpPr>
        <p:spPr>
          <a:xfrm>
            <a:off x="440785" y="4552596"/>
            <a:ext cx="2043646" cy="1040043"/>
          </a:xfrm>
          <a:prstGeom prst="rect">
            <a:avLst/>
          </a:prstGeom>
          <a:solidFill>
            <a:schemeClr val="accent2"/>
          </a:solidFill>
        </p:spPr>
        <p:txBody>
          <a:bodyPr vert="horz" lIns="91440" tIns="45720" rIns="91440" bIns="45720" rtlCol="0" anchor="ctr">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fontAlgn="auto">
              <a:spcAft>
                <a:spcPts val="0"/>
              </a:spcAft>
              <a:buClr>
                <a:srgbClr val="6076B4"/>
              </a:buClr>
              <a:buFont typeface="Wingdings 2" pitchFamily="18" charset="2"/>
              <a:buNone/>
            </a:pPr>
            <a:r>
              <a:rPr lang="en-US" u="none" dirty="0" smtClean="0">
                <a:solidFill>
                  <a:prstClr val="white"/>
                </a:solidFill>
                <a:latin typeface="Century Gothic"/>
              </a:rPr>
              <a:t>Valuation</a:t>
            </a:r>
            <a:endParaRPr lang="en-US" u="none" dirty="0">
              <a:solidFill>
                <a:prstClr val="white"/>
              </a:solidFill>
              <a:latin typeface="Century Gothic"/>
            </a:endParaRPr>
          </a:p>
        </p:txBody>
      </p:sp>
      <p:sp>
        <p:nvSpPr>
          <p:cNvPr id="3" name="TextBox 2"/>
          <p:cNvSpPr txBox="1"/>
          <p:nvPr/>
        </p:nvSpPr>
        <p:spPr>
          <a:xfrm>
            <a:off x="2884149" y="1711327"/>
            <a:ext cx="6638236" cy="1040043"/>
          </a:xfrm>
          <a:prstGeom prst="rect">
            <a:avLst/>
          </a:prstGeom>
        </p:spPr>
        <p:txBody>
          <a:bodyPr vert="horz" lIns="91440" tIns="45720" rIns="91440" bIns="45720" rtlCol="0">
            <a:normAutofit/>
          </a:bodyPr>
          <a:lstStyle>
            <a:lvl1pPr marL="342900" indent="-342900" defTabSz="914400">
              <a:spcBef>
                <a:spcPts val="2000"/>
              </a:spcBef>
              <a:buClr>
                <a:schemeClr val="accent1"/>
              </a:buClr>
              <a:buFont typeface="Wingdings 2" pitchFamily="18" charset="2"/>
              <a:buChar char=""/>
              <a:defRPr sz="1400">
                <a:solidFill>
                  <a:schemeClr val="tx1">
                    <a:lumMod val="65000"/>
                    <a:lumOff val="35000"/>
                  </a:schemeClr>
                </a:solidFill>
              </a:defRPr>
            </a:lvl1pPr>
            <a:lvl2pPr marL="685800" indent="-336550" defTabSz="914400">
              <a:spcBef>
                <a:spcPts val="600"/>
              </a:spcBef>
              <a:buClr>
                <a:schemeClr val="accent1">
                  <a:lumMod val="50000"/>
                </a:schemeClr>
              </a:buClr>
              <a:buFont typeface="Wingdings 2" pitchFamily="18" charset="2"/>
              <a:buChar char=""/>
              <a:defRPr sz="1400">
                <a:solidFill>
                  <a:schemeClr val="tx1">
                    <a:lumMod val="65000"/>
                    <a:lumOff val="35000"/>
                  </a:schemeClr>
                </a:solidFill>
              </a:defRPr>
            </a:lvl2pPr>
            <a:lvl3pPr marL="1035050" indent="-349250" defTabSz="914400">
              <a:spcBef>
                <a:spcPts val="600"/>
              </a:spcBef>
              <a:buClr>
                <a:schemeClr val="accent1"/>
              </a:buClr>
              <a:buFont typeface="Wingdings 2" pitchFamily="18" charset="2"/>
              <a:buChar char=""/>
              <a:defRPr sz="1400">
                <a:solidFill>
                  <a:schemeClr val="tx1">
                    <a:lumMod val="65000"/>
                    <a:lumOff val="35000"/>
                  </a:schemeClr>
                </a:solidFill>
              </a:defRPr>
            </a:lvl3pPr>
            <a:lvl4pPr indent="-336550" defTabSz="914400">
              <a:spcBef>
                <a:spcPts val="600"/>
              </a:spcBef>
              <a:buClr>
                <a:schemeClr val="accent1">
                  <a:lumMod val="50000"/>
                </a:schemeClr>
              </a:buClr>
              <a:buFont typeface="Wingdings 2" pitchFamily="18" charset="2"/>
              <a:buChar char=""/>
              <a:defRPr sz="1400">
                <a:solidFill>
                  <a:schemeClr val="tx1">
                    <a:lumMod val="65000"/>
                    <a:lumOff val="35000"/>
                  </a:schemeClr>
                </a:solidFill>
              </a:defRPr>
            </a:lvl4pPr>
            <a:lvl5pPr marL="1720850" indent="-349250" defTabSz="914400">
              <a:spcBef>
                <a:spcPts val="600"/>
              </a:spcBef>
              <a:buClr>
                <a:schemeClr val="accent1"/>
              </a:buClr>
              <a:buFont typeface="Wingdings 2" pitchFamily="18" charset="2"/>
              <a:buChar char=""/>
              <a:defRPr sz="1400">
                <a:solidFill>
                  <a:schemeClr val="tx1">
                    <a:lumMod val="65000"/>
                    <a:lumOff val="35000"/>
                  </a:schemeClr>
                </a:solidFill>
              </a:defRPr>
            </a:lvl5pPr>
            <a:lvl6pPr marL="2055813" indent="-344488" defTabSz="914400">
              <a:spcBef>
                <a:spcPct val="20000"/>
              </a:spcBef>
              <a:buClr>
                <a:schemeClr val="accent1">
                  <a:lumMod val="50000"/>
                </a:schemeClr>
              </a:buClr>
              <a:buFont typeface="Wingdings 2" pitchFamily="18" charset="2"/>
              <a:buChar char=""/>
              <a:defRPr lang="en-US" sz="1600">
                <a:solidFill>
                  <a:schemeClr val="tx1">
                    <a:lumMod val="65000"/>
                    <a:lumOff val="35000"/>
                  </a:schemeClr>
                </a:solidFill>
              </a:defRPr>
            </a:lvl6pPr>
            <a:lvl7pPr marL="2055813" indent="-344488" defTabSz="914400">
              <a:spcBef>
                <a:spcPct val="20000"/>
              </a:spcBef>
              <a:buClr>
                <a:schemeClr val="accent1"/>
              </a:buClr>
              <a:buFont typeface="Wingdings 2" pitchFamily="18" charset="2"/>
              <a:buChar char=""/>
              <a:defRPr lang="en-US" sz="1600">
                <a:solidFill>
                  <a:schemeClr val="tx1">
                    <a:lumMod val="65000"/>
                    <a:lumOff val="35000"/>
                  </a:schemeClr>
                </a:solidFill>
              </a:defRPr>
            </a:lvl7pPr>
            <a:lvl8pPr marL="2055813" indent="-344488" defTabSz="914400">
              <a:spcBef>
                <a:spcPct val="20000"/>
              </a:spcBef>
              <a:buClr>
                <a:schemeClr val="accent1">
                  <a:lumMod val="50000"/>
                </a:schemeClr>
              </a:buClr>
              <a:buFont typeface="Wingdings 2" pitchFamily="18" charset="2"/>
              <a:buChar char=""/>
              <a:defRPr lang="en-US" sz="1600">
                <a:solidFill>
                  <a:schemeClr val="tx1">
                    <a:lumMod val="65000"/>
                    <a:lumOff val="35000"/>
                  </a:schemeClr>
                </a:solidFill>
              </a:defRPr>
            </a:lvl8pPr>
            <a:lvl9pPr marL="2055813" indent="-344488" defTabSz="914400">
              <a:spcBef>
                <a:spcPct val="20000"/>
              </a:spcBef>
              <a:buClr>
                <a:schemeClr val="accent1"/>
              </a:buClr>
              <a:buFont typeface="Wingdings 2" pitchFamily="18" charset="2"/>
              <a:buChar char=""/>
              <a:defRPr lang="en-US" sz="1600">
                <a:solidFill>
                  <a:schemeClr val="tx1">
                    <a:lumMod val="65000"/>
                    <a:lumOff val="35000"/>
                  </a:schemeClr>
                </a:solidFill>
              </a:defRPr>
            </a:lvl9pPr>
          </a:lstStyle>
          <a:p>
            <a:pPr fontAlgn="auto">
              <a:spcBef>
                <a:spcPts val="600"/>
              </a:spcBef>
              <a:spcAft>
                <a:spcPts val="0"/>
              </a:spcAft>
              <a:buClr>
                <a:srgbClr val="6076B4"/>
              </a:buClr>
            </a:pPr>
            <a:r>
              <a:rPr lang="en-US" u="none" dirty="0" smtClean="0">
                <a:solidFill>
                  <a:prstClr val="black">
                    <a:lumMod val="65000"/>
                    <a:lumOff val="35000"/>
                  </a:prstClr>
                </a:solidFill>
                <a:latin typeface="Century Gothic"/>
              </a:rPr>
              <a:t>Dynamics and attractiveness of LNG exports from the US Gulf Region</a:t>
            </a:r>
          </a:p>
          <a:p>
            <a:pPr fontAlgn="auto">
              <a:spcBef>
                <a:spcPts val="600"/>
              </a:spcBef>
              <a:spcAft>
                <a:spcPts val="0"/>
              </a:spcAft>
              <a:buClr>
                <a:srgbClr val="6076B4"/>
              </a:buClr>
            </a:pPr>
            <a:r>
              <a:rPr lang="en-US" u="none" dirty="0" smtClean="0">
                <a:solidFill>
                  <a:prstClr val="black">
                    <a:lumMod val="65000"/>
                    <a:lumOff val="35000"/>
                  </a:prstClr>
                </a:solidFill>
                <a:latin typeface="Century Gothic"/>
              </a:rPr>
              <a:t>Identify Cheniere’s competitive advantages </a:t>
            </a:r>
          </a:p>
        </p:txBody>
      </p:sp>
      <p:sp>
        <p:nvSpPr>
          <p:cNvPr id="9" name="TextBox 8"/>
          <p:cNvSpPr txBox="1"/>
          <p:nvPr/>
        </p:nvSpPr>
        <p:spPr>
          <a:xfrm>
            <a:off x="2884149" y="3131962"/>
            <a:ext cx="6638236" cy="1040043"/>
          </a:xfrm>
          <a:prstGeom prst="rect">
            <a:avLst/>
          </a:prstGeom>
        </p:spPr>
        <p:txBody>
          <a:bodyPr vert="horz" lIns="91440" tIns="45720" rIns="91440" bIns="45720" rtlCol="0">
            <a:normAutofit/>
          </a:bodyPr>
          <a:lstStyle>
            <a:defPPr>
              <a:defRPr lang="en-US"/>
            </a:defPPr>
            <a:lvl1pPr marL="342900" indent="-342900" defTabSz="914400">
              <a:spcBef>
                <a:spcPts val="400"/>
              </a:spcBef>
              <a:buClr>
                <a:schemeClr val="accent1"/>
              </a:buClr>
              <a:buFont typeface="Wingdings 2" pitchFamily="18" charset="2"/>
              <a:buChar char=""/>
              <a:defRPr sz="1400">
                <a:solidFill>
                  <a:schemeClr val="tx1">
                    <a:lumMod val="65000"/>
                    <a:lumOff val="35000"/>
                  </a:schemeClr>
                </a:solidFill>
              </a:defRPr>
            </a:lvl1pPr>
            <a:lvl2pPr marL="685800" indent="-336550" defTabSz="914400">
              <a:spcBef>
                <a:spcPts val="600"/>
              </a:spcBef>
              <a:buClr>
                <a:schemeClr val="accent1">
                  <a:lumMod val="50000"/>
                </a:schemeClr>
              </a:buClr>
              <a:buFont typeface="Wingdings 2" pitchFamily="18" charset="2"/>
              <a:buChar char=""/>
              <a:defRPr sz="1400">
                <a:solidFill>
                  <a:schemeClr val="tx1">
                    <a:lumMod val="65000"/>
                    <a:lumOff val="35000"/>
                  </a:schemeClr>
                </a:solidFill>
              </a:defRPr>
            </a:lvl2pPr>
            <a:lvl3pPr marL="1035050" indent="-349250" defTabSz="914400">
              <a:spcBef>
                <a:spcPts val="600"/>
              </a:spcBef>
              <a:buClr>
                <a:schemeClr val="accent1"/>
              </a:buClr>
              <a:buFont typeface="Wingdings 2" pitchFamily="18" charset="2"/>
              <a:buChar char=""/>
              <a:defRPr sz="1400">
                <a:solidFill>
                  <a:schemeClr val="tx1">
                    <a:lumMod val="65000"/>
                    <a:lumOff val="35000"/>
                  </a:schemeClr>
                </a:solidFill>
              </a:defRPr>
            </a:lvl3pPr>
            <a:lvl4pPr indent="-336550" defTabSz="914400">
              <a:spcBef>
                <a:spcPts val="600"/>
              </a:spcBef>
              <a:buClr>
                <a:schemeClr val="accent1">
                  <a:lumMod val="50000"/>
                </a:schemeClr>
              </a:buClr>
              <a:buFont typeface="Wingdings 2" pitchFamily="18" charset="2"/>
              <a:buChar char=""/>
              <a:defRPr sz="1400">
                <a:solidFill>
                  <a:schemeClr val="tx1">
                    <a:lumMod val="65000"/>
                    <a:lumOff val="35000"/>
                  </a:schemeClr>
                </a:solidFill>
              </a:defRPr>
            </a:lvl4pPr>
            <a:lvl5pPr marL="1720850" indent="-349250" defTabSz="914400">
              <a:spcBef>
                <a:spcPts val="600"/>
              </a:spcBef>
              <a:buClr>
                <a:schemeClr val="accent1"/>
              </a:buClr>
              <a:buFont typeface="Wingdings 2" pitchFamily="18" charset="2"/>
              <a:buChar char=""/>
              <a:defRPr sz="1400">
                <a:solidFill>
                  <a:schemeClr val="tx1">
                    <a:lumMod val="65000"/>
                    <a:lumOff val="35000"/>
                  </a:schemeClr>
                </a:solidFill>
              </a:defRPr>
            </a:lvl5pPr>
            <a:lvl6pPr marL="2055813" indent="-344488" defTabSz="914400">
              <a:spcBef>
                <a:spcPct val="20000"/>
              </a:spcBef>
              <a:buClr>
                <a:schemeClr val="accent1">
                  <a:lumMod val="50000"/>
                </a:schemeClr>
              </a:buClr>
              <a:buFont typeface="Wingdings 2" pitchFamily="18" charset="2"/>
              <a:buChar char=""/>
              <a:defRPr sz="1600">
                <a:solidFill>
                  <a:schemeClr val="tx1">
                    <a:lumMod val="65000"/>
                    <a:lumOff val="35000"/>
                  </a:schemeClr>
                </a:solidFill>
              </a:defRPr>
            </a:lvl6pPr>
            <a:lvl7pPr marL="2055813" indent="-344488" defTabSz="914400">
              <a:spcBef>
                <a:spcPct val="20000"/>
              </a:spcBef>
              <a:buClr>
                <a:schemeClr val="accent1"/>
              </a:buClr>
              <a:buFont typeface="Wingdings 2" pitchFamily="18" charset="2"/>
              <a:buChar char=""/>
              <a:defRPr sz="1600">
                <a:solidFill>
                  <a:schemeClr val="tx1">
                    <a:lumMod val="65000"/>
                    <a:lumOff val="35000"/>
                  </a:schemeClr>
                </a:solidFill>
              </a:defRPr>
            </a:lvl7pPr>
            <a:lvl8pPr marL="2055813" indent="-344488" defTabSz="914400">
              <a:spcBef>
                <a:spcPct val="20000"/>
              </a:spcBef>
              <a:buClr>
                <a:schemeClr val="accent1">
                  <a:lumMod val="50000"/>
                </a:schemeClr>
              </a:buClr>
              <a:buFont typeface="Wingdings 2" pitchFamily="18" charset="2"/>
              <a:buChar char=""/>
              <a:defRPr sz="1600">
                <a:solidFill>
                  <a:schemeClr val="tx1">
                    <a:lumMod val="65000"/>
                    <a:lumOff val="35000"/>
                  </a:schemeClr>
                </a:solidFill>
              </a:defRPr>
            </a:lvl8pPr>
            <a:lvl9pPr marL="2055813" indent="-344488" defTabSz="914400">
              <a:spcBef>
                <a:spcPct val="20000"/>
              </a:spcBef>
              <a:buClr>
                <a:schemeClr val="accent1"/>
              </a:buClr>
              <a:buFont typeface="Wingdings 2" pitchFamily="18" charset="2"/>
              <a:buChar char=""/>
              <a:defRPr sz="1600">
                <a:solidFill>
                  <a:schemeClr val="tx1">
                    <a:lumMod val="65000"/>
                    <a:lumOff val="35000"/>
                  </a:schemeClr>
                </a:solidFill>
              </a:defRPr>
            </a:lvl9pPr>
          </a:lstStyle>
          <a:p>
            <a:pPr fontAlgn="auto">
              <a:spcBef>
                <a:spcPts val="600"/>
              </a:spcBef>
              <a:spcAft>
                <a:spcPts val="0"/>
              </a:spcAft>
              <a:buClr>
                <a:srgbClr val="6076B4"/>
              </a:buClr>
            </a:pPr>
            <a:r>
              <a:rPr lang="en-US" u="none" dirty="0" smtClean="0">
                <a:solidFill>
                  <a:prstClr val="black">
                    <a:lumMod val="65000"/>
                    <a:lumOff val="35000"/>
                  </a:prstClr>
                </a:solidFill>
                <a:latin typeface="Century Gothic"/>
              </a:rPr>
              <a:t>Identify inherent risks to the business and downside potential</a:t>
            </a:r>
          </a:p>
          <a:p>
            <a:pPr fontAlgn="auto">
              <a:spcBef>
                <a:spcPts val="600"/>
              </a:spcBef>
              <a:spcAft>
                <a:spcPts val="0"/>
              </a:spcAft>
              <a:buClr>
                <a:srgbClr val="6076B4"/>
              </a:buClr>
            </a:pPr>
            <a:r>
              <a:rPr lang="en-US" u="none" dirty="0" smtClean="0">
                <a:solidFill>
                  <a:prstClr val="black">
                    <a:lumMod val="65000"/>
                    <a:lumOff val="35000"/>
                  </a:prstClr>
                </a:solidFill>
                <a:latin typeface="Century Gothic"/>
              </a:rPr>
              <a:t>Assess mitigating factors</a:t>
            </a:r>
          </a:p>
          <a:p>
            <a:pPr fontAlgn="auto">
              <a:spcBef>
                <a:spcPts val="600"/>
              </a:spcBef>
              <a:spcAft>
                <a:spcPts val="0"/>
              </a:spcAft>
              <a:buClr>
                <a:srgbClr val="6076B4"/>
              </a:buClr>
            </a:pPr>
            <a:endParaRPr lang="en-US" u="none" dirty="0">
              <a:solidFill>
                <a:prstClr val="black">
                  <a:lumMod val="65000"/>
                  <a:lumOff val="35000"/>
                </a:prstClr>
              </a:solidFill>
              <a:latin typeface="Century Gothic"/>
            </a:endParaRPr>
          </a:p>
        </p:txBody>
      </p:sp>
      <p:sp>
        <p:nvSpPr>
          <p:cNvPr id="10" name="TextBox 9"/>
          <p:cNvSpPr txBox="1"/>
          <p:nvPr/>
        </p:nvSpPr>
        <p:spPr>
          <a:xfrm>
            <a:off x="2884149" y="4552596"/>
            <a:ext cx="6638236" cy="1040043"/>
          </a:xfrm>
          <a:prstGeom prst="rect">
            <a:avLst/>
          </a:prstGeom>
        </p:spPr>
        <p:txBody>
          <a:bodyPr vert="horz" lIns="91440" tIns="45720" rIns="91440" bIns="45720" rtlCol="0">
            <a:normAutofit lnSpcReduction="10000"/>
          </a:bodyPr>
          <a:lstStyle>
            <a:lvl1pPr marL="342900" indent="-342900" defTabSz="914400">
              <a:spcBef>
                <a:spcPts val="2000"/>
              </a:spcBef>
              <a:buClr>
                <a:schemeClr val="accent1"/>
              </a:buClr>
              <a:buFont typeface="Wingdings 2" pitchFamily="18" charset="2"/>
              <a:buChar char=""/>
              <a:defRPr sz="1400">
                <a:solidFill>
                  <a:schemeClr val="tx1">
                    <a:lumMod val="65000"/>
                    <a:lumOff val="35000"/>
                  </a:schemeClr>
                </a:solidFill>
              </a:defRPr>
            </a:lvl1pPr>
            <a:lvl2pPr marL="685800" indent="-336550" defTabSz="914400">
              <a:spcBef>
                <a:spcPts val="600"/>
              </a:spcBef>
              <a:buClr>
                <a:schemeClr val="accent1">
                  <a:lumMod val="50000"/>
                </a:schemeClr>
              </a:buClr>
              <a:buFont typeface="Wingdings 2" pitchFamily="18" charset="2"/>
              <a:buChar char=""/>
              <a:defRPr sz="1400">
                <a:solidFill>
                  <a:schemeClr val="tx1">
                    <a:lumMod val="65000"/>
                    <a:lumOff val="35000"/>
                  </a:schemeClr>
                </a:solidFill>
              </a:defRPr>
            </a:lvl2pPr>
            <a:lvl3pPr marL="1035050" indent="-349250" defTabSz="914400">
              <a:spcBef>
                <a:spcPts val="600"/>
              </a:spcBef>
              <a:buClr>
                <a:schemeClr val="accent1"/>
              </a:buClr>
              <a:buFont typeface="Wingdings 2" pitchFamily="18" charset="2"/>
              <a:buChar char=""/>
              <a:defRPr sz="1400">
                <a:solidFill>
                  <a:schemeClr val="tx1">
                    <a:lumMod val="65000"/>
                    <a:lumOff val="35000"/>
                  </a:schemeClr>
                </a:solidFill>
              </a:defRPr>
            </a:lvl3pPr>
            <a:lvl4pPr indent="-336550" defTabSz="914400">
              <a:spcBef>
                <a:spcPts val="600"/>
              </a:spcBef>
              <a:buClr>
                <a:schemeClr val="accent1">
                  <a:lumMod val="50000"/>
                </a:schemeClr>
              </a:buClr>
              <a:buFont typeface="Wingdings 2" pitchFamily="18" charset="2"/>
              <a:buChar char=""/>
              <a:defRPr sz="1400">
                <a:solidFill>
                  <a:schemeClr val="tx1">
                    <a:lumMod val="65000"/>
                    <a:lumOff val="35000"/>
                  </a:schemeClr>
                </a:solidFill>
              </a:defRPr>
            </a:lvl4pPr>
            <a:lvl5pPr marL="1720850" indent="-349250" defTabSz="914400">
              <a:spcBef>
                <a:spcPts val="600"/>
              </a:spcBef>
              <a:buClr>
                <a:schemeClr val="accent1"/>
              </a:buClr>
              <a:buFont typeface="Wingdings 2" pitchFamily="18" charset="2"/>
              <a:buChar char=""/>
              <a:defRPr sz="1400">
                <a:solidFill>
                  <a:schemeClr val="tx1">
                    <a:lumMod val="65000"/>
                    <a:lumOff val="35000"/>
                  </a:schemeClr>
                </a:solidFill>
              </a:defRPr>
            </a:lvl5pPr>
            <a:lvl6pPr marL="2055813" indent="-344488" defTabSz="914400">
              <a:spcBef>
                <a:spcPct val="20000"/>
              </a:spcBef>
              <a:buClr>
                <a:schemeClr val="accent1">
                  <a:lumMod val="50000"/>
                </a:schemeClr>
              </a:buClr>
              <a:buFont typeface="Wingdings 2" pitchFamily="18" charset="2"/>
              <a:buChar char=""/>
              <a:defRPr lang="en-US" sz="1600">
                <a:solidFill>
                  <a:schemeClr val="tx1">
                    <a:lumMod val="65000"/>
                    <a:lumOff val="35000"/>
                  </a:schemeClr>
                </a:solidFill>
              </a:defRPr>
            </a:lvl6pPr>
            <a:lvl7pPr marL="2055813" indent="-344488" defTabSz="914400">
              <a:spcBef>
                <a:spcPct val="20000"/>
              </a:spcBef>
              <a:buClr>
                <a:schemeClr val="accent1"/>
              </a:buClr>
              <a:buFont typeface="Wingdings 2" pitchFamily="18" charset="2"/>
              <a:buChar char=""/>
              <a:defRPr lang="en-US" sz="1600">
                <a:solidFill>
                  <a:schemeClr val="tx1">
                    <a:lumMod val="65000"/>
                    <a:lumOff val="35000"/>
                  </a:schemeClr>
                </a:solidFill>
              </a:defRPr>
            </a:lvl7pPr>
            <a:lvl8pPr marL="2055813" indent="-344488" defTabSz="914400">
              <a:spcBef>
                <a:spcPct val="20000"/>
              </a:spcBef>
              <a:buClr>
                <a:schemeClr val="accent1">
                  <a:lumMod val="50000"/>
                </a:schemeClr>
              </a:buClr>
              <a:buFont typeface="Wingdings 2" pitchFamily="18" charset="2"/>
              <a:buChar char=""/>
              <a:defRPr lang="en-US" sz="1600">
                <a:solidFill>
                  <a:schemeClr val="tx1">
                    <a:lumMod val="65000"/>
                    <a:lumOff val="35000"/>
                  </a:schemeClr>
                </a:solidFill>
              </a:defRPr>
            </a:lvl8pPr>
            <a:lvl9pPr marL="2055813" indent="-344488" defTabSz="914400">
              <a:spcBef>
                <a:spcPct val="20000"/>
              </a:spcBef>
              <a:buClr>
                <a:schemeClr val="accent1"/>
              </a:buClr>
              <a:buFont typeface="Wingdings 2" pitchFamily="18" charset="2"/>
              <a:buChar char=""/>
              <a:defRPr lang="en-US" sz="1600">
                <a:solidFill>
                  <a:schemeClr val="tx1">
                    <a:lumMod val="65000"/>
                    <a:lumOff val="35000"/>
                  </a:schemeClr>
                </a:solidFill>
              </a:defRPr>
            </a:lvl9pPr>
          </a:lstStyle>
          <a:p>
            <a:pPr fontAlgn="auto">
              <a:spcBef>
                <a:spcPts val="600"/>
              </a:spcBef>
              <a:spcAft>
                <a:spcPts val="0"/>
              </a:spcAft>
              <a:buClr>
                <a:srgbClr val="6076B4"/>
              </a:buClr>
            </a:pPr>
            <a:r>
              <a:rPr lang="en-US" u="none" dirty="0" smtClean="0">
                <a:solidFill>
                  <a:prstClr val="black">
                    <a:lumMod val="65000"/>
                    <a:lumOff val="35000"/>
                  </a:prstClr>
                </a:solidFill>
                <a:latin typeface="Century Gothic"/>
              </a:rPr>
              <a:t>Deconstruct complicated corporate structure</a:t>
            </a:r>
          </a:p>
          <a:p>
            <a:pPr fontAlgn="auto">
              <a:spcBef>
                <a:spcPts val="600"/>
              </a:spcBef>
              <a:spcAft>
                <a:spcPts val="0"/>
              </a:spcAft>
              <a:buClr>
                <a:srgbClr val="6076B4"/>
              </a:buClr>
            </a:pPr>
            <a:r>
              <a:rPr lang="en-US" u="none" dirty="0" smtClean="0">
                <a:solidFill>
                  <a:prstClr val="black">
                    <a:lumMod val="65000"/>
                    <a:lumOff val="35000"/>
                  </a:prstClr>
                </a:solidFill>
                <a:latin typeface="Century Gothic"/>
              </a:rPr>
              <a:t>Overcome valuation challenges (i.e. lack of peers) and identify best valuation method</a:t>
            </a:r>
          </a:p>
          <a:p>
            <a:pPr fontAlgn="auto">
              <a:spcBef>
                <a:spcPts val="600"/>
              </a:spcBef>
              <a:spcAft>
                <a:spcPts val="0"/>
              </a:spcAft>
              <a:buClr>
                <a:srgbClr val="6076B4"/>
              </a:buClr>
            </a:pPr>
            <a:r>
              <a:rPr lang="en-US" u="none" dirty="0" smtClean="0">
                <a:solidFill>
                  <a:prstClr val="black">
                    <a:lumMod val="65000"/>
                    <a:lumOff val="35000"/>
                  </a:prstClr>
                </a:solidFill>
                <a:latin typeface="Century Gothic"/>
              </a:rPr>
              <a:t>Quantify upside / downside</a:t>
            </a:r>
          </a:p>
          <a:p>
            <a:pPr fontAlgn="auto">
              <a:spcBef>
                <a:spcPts val="600"/>
              </a:spcBef>
              <a:spcAft>
                <a:spcPts val="0"/>
              </a:spcAft>
              <a:buClr>
                <a:srgbClr val="6076B4"/>
              </a:buClr>
            </a:pPr>
            <a:endParaRPr lang="en-US" u="none"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2134574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4849" y="430217"/>
            <a:ext cx="8931275" cy="769937"/>
          </a:xfrm>
          <a:prstGeom prst="rect">
            <a:avLst/>
          </a:prstGeom>
          <a:noFill/>
        </p:spPr>
        <p:txBody>
          <a:bodyPr wrap="square" rtlCol="0" anchor="b" anchorCtr="0">
            <a:noAutofit/>
          </a:bodyPr>
          <a:lstStyle/>
          <a:p>
            <a:r>
              <a:rPr lang="en-GB" sz="2400" b="1" u="none" dirty="0" smtClean="0"/>
              <a:t>Student Investment Fund update (I)</a:t>
            </a:r>
          </a:p>
          <a:p>
            <a:endParaRPr lang="en-SG" u="none" dirty="0"/>
          </a:p>
        </p:txBody>
      </p:sp>
      <p:sp>
        <p:nvSpPr>
          <p:cNvPr id="9" name="Rectangle 8"/>
          <p:cNvSpPr/>
          <p:nvPr/>
        </p:nvSpPr>
        <p:spPr bwMode="auto">
          <a:xfrm>
            <a:off x="704850" y="1030516"/>
            <a:ext cx="8931275" cy="524295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accent2"/>
              </a:buClr>
            </a:pPr>
            <a:r>
              <a:rPr lang="en-US" u="none" dirty="0" smtClean="0">
                <a:latin typeface="Arial" charset="0"/>
              </a:rPr>
              <a:t>Performance update as of 20</a:t>
            </a:r>
            <a:r>
              <a:rPr lang="en-US" u="none" baseline="30000" dirty="0" smtClean="0">
                <a:latin typeface="Arial" charset="0"/>
              </a:rPr>
              <a:t>th</a:t>
            </a:r>
            <a:r>
              <a:rPr lang="en-US" u="none" dirty="0" smtClean="0">
                <a:latin typeface="Arial" charset="0"/>
              </a:rPr>
              <a:t> February 2012</a:t>
            </a:r>
          </a:p>
          <a:p>
            <a:pPr>
              <a:buClr>
                <a:schemeClr val="accent2"/>
              </a:buClr>
              <a:buFont typeface="Arial" pitchFamily="34" charset="0"/>
              <a:buChar char="•"/>
            </a:pPr>
            <a:endParaRPr lang="en-GB" u="none" dirty="0" smtClean="0">
              <a:latin typeface="Arial" charset="0"/>
            </a:endParaRPr>
          </a:p>
        </p:txBody>
      </p:sp>
      <p:pic>
        <p:nvPicPr>
          <p:cNvPr id="4" name="Picture 4" descr="IMC logo"/>
          <p:cNvPicPr>
            <a:picLocks noChangeAspect="1" noChangeArrowheads="1"/>
          </p:cNvPicPr>
          <p:nvPr/>
        </p:nvPicPr>
        <p:blipFill>
          <a:blip r:embed="rId2" cstate="print"/>
          <a:srcRect/>
          <a:stretch>
            <a:fillRect/>
          </a:stretch>
        </p:blipFill>
        <p:spPr bwMode="auto">
          <a:xfrm>
            <a:off x="8788401" y="5588008"/>
            <a:ext cx="863600" cy="863600"/>
          </a:xfrm>
          <a:prstGeom prst="rect">
            <a:avLst/>
          </a:prstGeom>
          <a:noFill/>
          <a:ln w="9525">
            <a:noFill/>
            <a:miter lim="800000"/>
            <a:headEnd/>
            <a:tailEnd/>
          </a:ln>
        </p:spPr>
      </p:pic>
      <p:graphicFrame>
        <p:nvGraphicFramePr>
          <p:cNvPr id="10" name="Table 9"/>
          <p:cNvGraphicFramePr>
            <a:graphicFrameLocks noGrp="1"/>
          </p:cNvGraphicFramePr>
          <p:nvPr/>
        </p:nvGraphicFramePr>
        <p:xfrm>
          <a:off x="1381100" y="5429264"/>
          <a:ext cx="6908701" cy="878508"/>
        </p:xfrm>
        <a:graphic>
          <a:graphicData uri="http://schemas.openxmlformats.org/drawingml/2006/table">
            <a:tbl>
              <a:tblPr/>
              <a:tblGrid>
                <a:gridCol w="2881609"/>
                <a:gridCol w="1449754"/>
                <a:gridCol w="1288669"/>
                <a:gridCol w="1288669"/>
              </a:tblGrid>
              <a:tr h="219627">
                <a:tc>
                  <a:txBody>
                    <a:bodyPr/>
                    <a:lstStyle/>
                    <a:p>
                      <a:pPr algn="l" fontAlgn="b"/>
                      <a:r>
                        <a:rPr lang="en-US" sz="1200" b="0" i="0" u="none" strike="noStrike" dirty="0">
                          <a:latin typeface="Arial"/>
                        </a:rPr>
                        <a:t> </a:t>
                      </a:r>
                    </a:p>
                  </a:txBody>
                  <a:tcPr marL="0" marR="0" marT="0" marB="0" anchor="b">
                    <a:lnL>
                      <a:noFill/>
                    </a:lnL>
                    <a:lnR>
                      <a:noFill/>
                    </a:lnR>
                    <a:lnT>
                      <a:noFill/>
                    </a:lnT>
                    <a:lnB>
                      <a:noFill/>
                    </a:lnB>
                    <a:solidFill>
                      <a:srgbClr val="C0C0C0"/>
                    </a:solidFill>
                  </a:tcPr>
                </a:tc>
                <a:tc>
                  <a:txBody>
                    <a:bodyPr/>
                    <a:lstStyle/>
                    <a:p>
                      <a:pPr algn="ctr" fontAlgn="b"/>
                      <a:r>
                        <a:rPr lang="en-US" sz="1200" b="1" i="0" u="none" strike="noStrike" dirty="0">
                          <a:latin typeface="Arial"/>
                        </a:rPr>
                        <a:t>Since inception </a:t>
                      </a:r>
                    </a:p>
                  </a:txBody>
                  <a:tcPr marL="0" marR="0" marT="0" marB="0" anchor="b">
                    <a:lnL>
                      <a:noFill/>
                    </a:lnL>
                    <a:lnR>
                      <a:noFill/>
                    </a:lnR>
                    <a:lnT>
                      <a:noFill/>
                    </a:lnT>
                    <a:lnB>
                      <a:noFill/>
                    </a:lnB>
                    <a:solidFill>
                      <a:srgbClr val="C0C0C0"/>
                    </a:solidFill>
                  </a:tcPr>
                </a:tc>
                <a:tc>
                  <a:txBody>
                    <a:bodyPr/>
                    <a:lstStyle/>
                    <a:p>
                      <a:pPr algn="ctr" fontAlgn="b"/>
                      <a:r>
                        <a:rPr lang="es-ES" sz="1200" b="1" i="0" u="none" strike="noStrike" dirty="0" smtClean="0">
                          <a:latin typeface="Arial"/>
                        </a:rPr>
                        <a:t>1</a:t>
                      </a:r>
                      <a:r>
                        <a:rPr lang="es-ES" sz="1200" b="1" i="0" u="none" strike="noStrike" baseline="0" dirty="0" smtClean="0">
                          <a:latin typeface="Arial"/>
                        </a:rPr>
                        <a:t> </a:t>
                      </a:r>
                      <a:r>
                        <a:rPr lang="es-ES" sz="1200" b="1" i="0" u="none" strike="noStrike" baseline="0" dirty="0" err="1" smtClean="0">
                          <a:latin typeface="Arial"/>
                        </a:rPr>
                        <a:t>Year</a:t>
                      </a:r>
                      <a:endParaRPr lang="en-US" sz="1200" b="1" i="0" u="none" strike="noStrike" dirty="0">
                        <a:latin typeface="Arial"/>
                      </a:endParaRPr>
                    </a:p>
                  </a:txBody>
                  <a:tcPr marL="0" marR="0" marT="0" marB="0" anchor="b">
                    <a:lnL>
                      <a:noFill/>
                    </a:lnL>
                    <a:lnR>
                      <a:noFill/>
                    </a:lnR>
                    <a:lnT>
                      <a:noFill/>
                    </a:lnT>
                    <a:lnB>
                      <a:noFill/>
                    </a:lnB>
                    <a:solidFill>
                      <a:srgbClr val="C0C0C0"/>
                    </a:solidFill>
                  </a:tcPr>
                </a:tc>
                <a:tc>
                  <a:txBody>
                    <a:bodyPr/>
                    <a:lstStyle/>
                    <a:p>
                      <a:pPr algn="ctr" fontAlgn="b"/>
                      <a:r>
                        <a:rPr lang="en-US" sz="1200" b="1" i="0" u="none" strike="noStrike" dirty="0">
                          <a:latin typeface="Arial"/>
                        </a:rPr>
                        <a:t>YTD</a:t>
                      </a:r>
                    </a:p>
                  </a:txBody>
                  <a:tcPr marL="0" marR="0" marT="0" marB="0" anchor="b">
                    <a:lnL>
                      <a:noFill/>
                    </a:lnL>
                    <a:lnR>
                      <a:noFill/>
                    </a:lnR>
                    <a:lnT>
                      <a:noFill/>
                    </a:lnT>
                    <a:lnB>
                      <a:noFill/>
                    </a:lnB>
                    <a:solidFill>
                      <a:srgbClr val="C0C0C0"/>
                    </a:solidFill>
                  </a:tcPr>
                </a:tc>
              </a:tr>
              <a:tr h="219627">
                <a:tc>
                  <a:txBody>
                    <a:bodyPr/>
                    <a:lstStyle/>
                    <a:p>
                      <a:pPr algn="l" fontAlgn="b"/>
                      <a:r>
                        <a:rPr lang="en-US" sz="1200" b="0" i="0" u="none" strike="noStrike" dirty="0">
                          <a:latin typeface="Arial"/>
                        </a:rPr>
                        <a:t>SIF</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dirty="0" smtClean="0">
                          <a:latin typeface="Arial"/>
                        </a:rPr>
                        <a:t>109.5%</a:t>
                      </a:r>
                      <a:endParaRPr lang="en-US" sz="12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ctr" fontAlgn="b"/>
                      <a:r>
                        <a:rPr lang="es-ES" sz="1200" b="0" i="0" u="none" strike="noStrike" dirty="0" smtClean="0">
                          <a:latin typeface="Arial"/>
                        </a:rPr>
                        <a:t>-2.7%</a:t>
                      </a:r>
                      <a:endParaRPr lang="en-US" sz="12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dirty="0" smtClean="0">
                          <a:latin typeface="Arial"/>
                        </a:rPr>
                        <a:t>-0.03%</a:t>
                      </a:r>
                      <a:endParaRPr lang="en-US" sz="1200" b="0" i="0" u="none" strike="noStrike" dirty="0">
                        <a:latin typeface="Arial"/>
                      </a:endParaRPr>
                    </a:p>
                  </a:txBody>
                  <a:tcPr marL="0" marR="0" marT="0" marB="0" anchor="b">
                    <a:lnL>
                      <a:noFill/>
                    </a:lnL>
                    <a:lnR>
                      <a:noFill/>
                    </a:lnR>
                    <a:lnT>
                      <a:noFill/>
                    </a:lnT>
                    <a:lnB>
                      <a:noFill/>
                    </a:lnB>
                    <a:solidFill>
                      <a:srgbClr val="FFFFFF"/>
                    </a:solidFill>
                  </a:tcPr>
                </a:tc>
              </a:tr>
              <a:tr h="219627">
                <a:tc>
                  <a:txBody>
                    <a:bodyPr/>
                    <a:lstStyle/>
                    <a:p>
                      <a:pPr algn="l" fontAlgn="b"/>
                      <a:r>
                        <a:rPr lang="en-US" sz="1200" b="0" i="0" u="none" strike="noStrike">
                          <a:latin typeface="Arial"/>
                        </a:rPr>
                        <a:t>MSCI All Country World Index</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dirty="0" smtClean="0">
                          <a:latin typeface="Arial"/>
                        </a:rPr>
                        <a:t>86.8%</a:t>
                      </a:r>
                      <a:endParaRPr lang="en-US" sz="12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dirty="0" smtClean="0">
                          <a:latin typeface="Arial"/>
                        </a:rPr>
                        <a:t>-7.3%</a:t>
                      </a:r>
                      <a:endParaRPr lang="en-US" sz="12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dirty="0" smtClean="0">
                          <a:latin typeface="Arial"/>
                        </a:rPr>
                        <a:t>3.2%</a:t>
                      </a:r>
                      <a:endParaRPr lang="en-US" sz="1200" b="0" i="0" u="none" strike="noStrike" dirty="0">
                        <a:latin typeface="Arial"/>
                      </a:endParaRPr>
                    </a:p>
                  </a:txBody>
                  <a:tcPr marL="0" marR="0" marT="0" marB="0" anchor="b">
                    <a:lnL>
                      <a:noFill/>
                    </a:lnL>
                    <a:lnR>
                      <a:noFill/>
                    </a:lnR>
                    <a:lnT>
                      <a:noFill/>
                    </a:lnT>
                    <a:lnB>
                      <a:noFill/>
                    </a:lnB>
                    <a:solidFill>
                      <a:srgbClr val="FFFFFF"/>
                    </a:solidFill>
                  </a:tcPr>
                </a:tc>
              </a:tr>
              <a:tr h="219627">
                <a:tc>
                  <a:txBody>
                    <a:bodyPr/>
                    <a:lstStyle/>
                    <a:p>
                      <a:pPr algn="l" fontAlgn="b"/>
                      <a:r>
                        <a:rPr lang="en-US" sz="1200" b="0" i="0" u="none" strike="noStrike">
                          <a:latin typeface="Arial"/>
                        </a:rPr>
                        <a:t>Over/Under-performance</a:t>
                      </a:r>
                    </a:p>
                  </a:txBody>
                  <a:tcPr marL="0" marR="0" marT="0" marB="0" anchor="b">
                    <a:lnL>
                      <a:noFill/>
                    </a:lnL>
                    <a:lnR>
                      <a:noFill/>
                    </a:lnR>
                    <a:lnT>
                      <a:noFill/>
                    </a:lnT>
                    <a:lnB>
                      <a:noFill/>
                    </a:lnB>
                    <a:solidFill>
                      <a:srgbClr val="C0C0C0"/>
                    </a:solidFill>
                  </a:tcPr>
                </a:tc>
                <a:tc>
                  <a:txBody>
                    <a:bodyPr/>
                    <a:lstStyle/>
                    <a:p>
                      <a:pPr algn="ctr" fontAlgn="b"/>
                      <a:r>
                        <a:rPr lang="en-US" sz="1200" b="0" i="0" u="none" strike="noStrike" dirty="0" smtClean="0">
                          <a:latin typeface="Arial"/>
                        </a:rPr>
                        <a:t>22.7%</a:t>
                      </a:r>
                      <a:endParaRPr lang="en-US" sz="1200" b="0" i="0" u="none" strike="noStrike" dirty="0">
                        <a:latin typeface="Arial"/>
                      </a:endParaRPr>
                    </a:p>
                  </a:txBody>
                  <a:tcPr marL="0" marR="0" marT="0" marB="0" anchor="b">
                    <a:lnL>
                      <a:noFill/>
                    </a:lnL>
                    <a:lnR>
                      <a:noFill/>
                    </a:lnR>
                    <a:lnT>
                      <a:noFill/>
                    </a:lnT>
                    <a:lnB>
                      <a:noFill/>
                    </a:lnB>
                    <a:solidFill>
                      <a:srgbClr val="C0C0C0"/>
                    </a:solidFill>
                  </a:tcPr>
                </a:tc>
                <a:tc>
                  <a:txBody>
                    <a:bodyPr/>
                    <a:lstStyle/>
                    <a:p>
                      <a:pPr algn="ctr" fontAlgn="b"/>
                      <a:r>
                        <a:rPr lang="en-US" sz="1200" b="0" i="0" u="none" strike="noStrike" dirty="0" smtClean="0">
                          <a:latin typeface="Arial"/>
                        </a:rPr>
                        <a:t>4.7%</a:t>
                      </a:r>
                      <a:endParaRPr lang="en-US" sz="1200" b="0" i="0" u="none" strike="noStrike" dirty="0">
                        <a:latin typeface="Arial"/>
                      </a:endParaRPr>
                    </a:p>
                  </a:txBody>
                  <a:tcPr marL="0" marR="0" marT="0" marB="0" anchor="b">
                    <a:lnL>
                      <a:noFill/>
                    </a:lnL>
                    <a:lnR>
                      <a:noFill/>
                    </a:lnR>
                    <a:lnT>
                      <a:noFill/>
                    </a:lnT>
                    <a:lnB>
                      <a:noFill/>
                    </a:lnB>
                    <a:solidFill>
                      <a:srgbClr val="C0C0C0"/>
                    </a:solidFill>
                  </a:tcPr>
                </a:tc>
                <a:tc>
                  <a:txBody>
                    <a:bodyPr/>
                    <a:lstStyle/>
                    <a:p>
                      <a:pPr algn="ctr" fontAlgn="b"/>
                      <a:r>
                        <a:rPr lang="en-US" sz="1200" b="0" i="0" u="none" strike="noStrike" dirty="0" smtClean="0">
                          <a:latin typeface="Arial"/>
                        </a:rPr>
                        <a:t>-3.2%</a:t>
                      </a:r>
                      <a:endParaRPr lang="en-US" sz="1200" b="0" i="0" u="none" strike="noStrike" dirty="0">
                        <a:latin typeface="Arial"/>
                      </a:endParaRPr>
                    </a:p>
                  </a:txBody>
                  <a:tcPr marL="0" marR="0" marT="0" marB="0" anchor="b">
                    <a:lnL>
                      <a:noFill/>
                    </a:lnL>
                    <a:lnR>
                      <a:noFill/>
                    </a:lnR>
                    <a:lnT>
                      <a:noFill/>
                    </a:lnT>
                    <a:lnB>
                      <a:noFill/>
                    </a:lnB>
                    <a:solidFill>
                      <a:srgbClr val="C0C0C0"/>
                    </a:solidFill>
                  </a:tcPr>
                </a:tc>
              </a:tr>
            </a:tbl>
          </a:graphicData>
        </a:graphic>
      </p:graphicFrame>
      <p:pic>
        <p:nvPicPr>
          <p:cNvPr id="254978" name="Picture 2"/>
          <p:cNvPicPr>
            <a:picLocks noChangeAspect="1" noChangeArrowheads="1"/>
          </p:cNvPicPr>
          <p:nvPr/>
        </p:nvPicPr>
        <p:blipFill>
          <a:blip r:embed="rId3"/>
          <a:srcRect/>
          <a:stretch>
            <a:fillRect/>
          </a:stretch>
        </p:blipFill>
        <p:spPr bwMode="auto">
          <a:xfrm>
            <a:off x="1452538" y="1643050"/>
            <a:ext cx="6786610" cy="3506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Investment Thesis - Strengths</a:t>
            </a:r>
            <a:endParaRPr lang="en-US" dirty="0"/>
          </a:p>
        </p:txBody>
      </p:sp>
      <p:sp>
        <p:nvSpPr>
          <p:cNvPr id="3" name="Content Placeholder 2"/>
          <p:cNvSpPr>
            <a:spLocks noGrp="1"/>
          </p:cNvSpPr>
          <p:nvPr>
            <p:ph idx="1"/>
          </p:nvPr>
        </p:nvSpPr>
        <p:spPr/>
        <p:txBody>
          <a:bodyPr/>
          <a:lstStyle/>
          <a:p>
            <a:pPr lvl="0"/>
            <a:r>
              <a:rPr lang="en-GB" dirty="0"/>
              <a:t>Exposure to the LNG Market without the underlying commodity </a:t>
            </a:r>
            <a:r>
              <a:rPr lang="en-GB" dirty="0" smtClean="0"/>
              <a:t>risk.</a:t>
            </a:r>
            <a:endParaRPr lang="en-GB" dirty="0"/>
          </a:p>
          <a:p>
            <a:pPr lvl="0"/>
            <a:r>
              <a:rPr lang="en-GB" dirty="0"/>
              <a:t>Project v</a:t>
            </a:r>
            <a:r>
              <a:rPr lang="en-GB" dirty="0" smtClean="0"/>
              <a:t>iability </a:t>
            </a:r>
            <a:r>
              <a:rPr lang="en-GB" dirty="0"/>
              <a:t>d</a:t>
            </a:r>
            <a:r>
              <a:rPr lang="en-GB" dirty="0" smtClean="0"/>
              <a:t>efined &amp; business has been de-risked. </a:t>
            </a:r>
            <a:endParaRPr lang="en-GB" dirty="0"/>
          </a:p>
          <a:p>
            <a:pPr lvl="0"/>
            <a:r>
              <a:rPr lang="en-GB" dirty="0"/>
              <a:t>Long-term cash flow visibility from signed contracts. </a:t>
            </a:r>
          </a:p>
          <a:p>
            <a:pPr lvl="0"/>
            <a:r>
              <a:rPr lang="en-GB" dirty="0" smtClean="0"/>
              <a:t>First mover </a:t>
            </a:r>
            <a:r>
              <a:rPr lang="en-GB" dirty="0"/>
              <a:t>a</a:t>
            </a:r>
            <a:r>
              <a:rPr lang="en-GB" dirty="0" smtClean="0"/>
              <a:t>dvantage </a:t>
            </a:r>
            <a:r>
              <a:rPr lang="en-GB" dirty="0"/>
              <a:t>following DoE </a:t>
            </a:r>
            <a:r>
              <a:rPr lang="en-GB" dirty="0" smtClean="0"/>
              <a:t>approval.</a:t>
            </a:r>
            <a:endParaRPr lang="en-GB" dirty="0"/>
          </a:p>
          <a:p>
            <a:pPr lvl="0"/>
            <a:r>
              <a:rPr lang="en-GB" dirty="0"/>
              <a:t>Low c</a:t>
            </a:r>
            <a:r>
              <a:rPr lang="en-GB" dirty="0" smtClean="0"/>
              <a:t>ost positioning </a:t>
            </a:r>
            <a:r>
              <a:rPr lang="en-GB" dirty="0"/>
              <a:t>compared to </a:t>
            </a:r>
            <a:r>
              <a:rPr lang="en-GB" dirty="0" smtClean="0"/>
              <a:t>peers.</a:t>
            </a:r>
            <a:endParaRPr lang="en-GB" dirty="0"/>
          </a:p>
          <a:p>
            <a:pPr lvl="0"/>
            <a:r>
              <a:rPr lang="en-GB" dirty="0" smtClean="0"/>
              <a:t>Access </a:t>
            </a:r>
            <a:r>
              <a:rPr lang="en-GB" dirty="0"/>
              <a:t>to </a:t>
            </a:r>
            <a:r>
              <a:rPr lang="en-GB" dirty="0" smtClean="0"/>
              <a:t>vast </a:t>
            </a:r>
            <a:r>
              <a:rPr lang="en-GB" dirty="0"/>
              <a:t>l</a:t>
            </a:r>
            <a:r>
              <a:rPr lang="en-GB" dirty="0" smtClean="0"/>
              <a:t>ow </a:t>
            </a:r>
            <a:r>
              <a:rPr lang="en-GB" dirty="0"/>
              <a:t>c</a:t>
            </a:r>
            <a:r>
              <a:rPr lang="en-GB" dirty="0" smtClean="0"/>
              <a:t>ost </a:t>
            </a:r>
            <a:r>
              <a:rPr lang="en-GB" dirty="0"/>
              <a:t>s</a:t>
            </a:r>
            <a:r>
              <a:rPr lang="en-GB" dirty="0" smtClean="0"/>
              <a:t>upply </a:t>
            </a:r>
            <a:r>
              <a:rPr lang="en-GB" dirty="0"/>
              <a:t>s</a:t>
            </a:r>
            <a:r>
              <a:rPr lang="en-GB" dirty="0" smtClean="0"/>
              <a:t>ource.</a:t>
            </a:r>
            <a:endParaRPr lang="en-GB" dirty="0"/>
          </a:p>
          <a:p>
            <a:pPr lvl="0"/>
            <a:r>
              <a:rPr lang="en-GB" dirty="0"/>
              <a:t>Location p</a:t>
            </a:r>
            <a:r>
              <a:rPr lang="en-GB" dirty="0" smtClean="0"/>
              <a:t>rovides </a:t>
            </a:r>
            <a:r>
              <a:rPr lang="en-GB" dirty="0"/>
              <a:t>o</a:t>
            </a:r>
            <a:r>
              <a:rPr lang="en-GB" dirty="0" smtClean="0"/>
              <a:t>ptionality.</a:t>
            </a:r>
            <a:endParaRPr lang="en-US" dirty="0"/>
          </a:p>
        </p:txBody>
      </p:sp>
      <p:sp>
        <p:nvSpPr>
          <p:cNvPr id="17" name="Slide Number Placeholder 1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60</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40306153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Business Plan Milestones Reached</a:t>
            </a:r>
            <a:endParaRPr lang="en-US"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61</a:t>
            </a:fld>
            <a:endParaRPr lang="en-US" dirty="0">
              <a:solidFill>
                <a:prstClr val="black">
                  <a:lumMod val="65000"/>
                  <a:lumOff val="35000"/>
                </a:prstClr>
              </a:solidFill>
              <a:latin typeface="Century Gothic"/>
            </a:endParaRPr>
          </a:p>
        </p:txBody>
      </p:sp>
      <p:pic>
        <p:nvPicPr>
          <p:cNvPr id="5" name="Picture 4"/>
          <p:cNvPicPr>
            <a:picLocks noChangeAspect="1"/>
          </p:cNvPicPr>
          <p:nvPr/>
        </p:nvPicPr>
        <p:blipFill rotWithShape="1">
          <a:blip r:embed="rId2"/>
          <a:srcRect b="10561"/>
          <a:stretch/>
        </p:blipFill>
        <p:spPr>
          <a:xfrm>
            <a:off x="727654" y="1455988"/>
            <a:ext cx="8398788" cy="3843584"/>
          </a:xfrm>
          <a:prstGeom prst="rect">
            <a:avLst/>
          </a:prstGeom>
        </p:spPr>
      </p:pic>
    </p:spTree>
    <p:extLst>
      <p:ext uri="{BB962C8B-B14F-4D97-AF65-F5344CB8AC3E}">
        <p14:creationId xmlns:p14="http://schemas.microsoft.com/office/powerpoint/2010/main" xmlns="" val="40023360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Investment Thesis - Risks &amp; Concerns</a:t>
            </a:r>
            <a:endParaRPr lang="en-US" dirty="0"/>
          </a:p>
        </p:txBody>
      </p:sp>
      <p:sp>
        <p:nvSpPr>
          <p:cNvPr id="17" name="Slide Number Placeholder 1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62</a:t>
            </a:fld>
            <a:endParaRPr lang="en-US" dirty="0">
              <a:solidFill>
                <a:prstClr val="black">
                  <a:lumMod val="65000"/>
                  <a:lumOff val="35000"/>
                </a:prstClr>
              </a:solidFill>
              <a:latin typeface="Century Gothic"/>
            </a:endParaRPr>
          </a:p>
        </p:txBody>
      </p:sp>
      <p:sp>
        <p:nvSpPr>
          <p:cNvPr id="4" name="Content Placeholder 3"/>
          <p:cNvSpPr>
            <a:spLocks noGrp="1"/>
          </p:cNvSpPr>
          <p:nvPr>
            <p:ph idx="1"/>
          </p:nvPr>
        </p:nvSpPr>
        <p:spPr/>
        <p:txBody>
          <a:bodyPr vert="horz" lIns="91440" tIns="45720" rIns="91440" bIns="45720" rtlCol="0">
            <a:normAutofit/>
          </a:bodyPr>
          <a:lstStyle/>
          <a:p>
            <a:r>
              <a:rPr lang="en-GB" dirty="0"/>
              <a:t>Secure financing for Phases I &amp; II.</a:t>
            </a:r>
          </a:p>
          <a:p>
            <a:r>
              <a:rPr lang="en-GB" dirty="0"/>
              <a:t>Pending FERC approval.</a:t>
            </a:r>
          </a:p>
          <a:p>
            <a:r>
              <a:rPr lang="en-GB" dirty="0"/>
              <a:t>Project execution.</a:t>
            </a:r>
          </a:p>
          <a:p>
            <a:r>
              <a:rPr lang="en-GB" dirty="0"/>
              <a:t>North America as a sustainable source of LNG exports.</a:t>
            </a:r>
          </a:p>
          <a:p>
            <a:r>
              <a:rPr lang="en-GB" dirty="0"/>
              <a:t>Competing projects in North America.</a:t>
            </a:r>
          </a:p>
          <a:p>
            <a:pPr marL="0" indent="0">
              <a:buNone/>
            </a:pPr>
            <a:endParaRPr lang="en-US" dirty="0"/>
          </a:p>
        </p:txBody>
      </p:sp>
    </p:spTree>
    <p:extLst>
      <p:ext uri="{BB962C8B-B14F-4D97-AF65-F5344CB8AC3E}">
        <p14:creationId xmlns:p14="http://schemas.microsoft.com/office/powerpoint/2010/main" xmlns="" val="27962449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Significant Financing Requirements</a:t>
            </a:r>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63</a:t>
            </a:fld>
            <a:endParaRPr lang="en-US" dirty="0">
              <a:solidFill>
                <a:prstClr val="black">
                  <a:lumMod val="65000"/>
                  <a:lumOff val="35000"/>
                </a:prstClr>
              </a:solidFill>
              <a:latin typeface="Century Gothic"/>
            </a:endParaRPr>
          </a:p>
        </p:txBody>
      </p:sp>
      <p:pic>
        <p:nvPicPr>
          <p:cNvPr id="6" name="Picture 5"/>
          <p:cNvPicPr>
            <a:picLocks noChangeAspect="1"/>
          </p:cNvPicPr>
          <p:nvPr/>
        </p:nvPicPr>
        <p:blipFill rotWithShape="1">
          <a:blip r:embed="rId2"/>
          <a:srcRect b="6063"/>
          <a:stretch/>
        </p:blipFill>
        <p:spPr>
          <a:xfrm>
            <a:off x="897373" y="1542965"/>
            <a:ext cx="8247888" cy="3841917"/>
          </a:xfrm>
          <a:prstGeom prst="rect">
            <a:avLst/>
          </a:prstGeom>
        </p:spPr>
      </p:pic>
    </p:spTree>
    <p:extLst>
      <p:ext uri="{BB962C8B-B14F-4D97-AF65-F5344CB8AC3E}">
        <p14:creationId xmlns:p14="http://schemas.microsoft.com/office/powerpoint/2010/main" xmlns="" val="472623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smtClean="0"/>
              <a:t>Sources of Funds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Phase I – Trains 1&amp;2</a:t>
            </a:r>
          </a:p>
          <a:p>
            <a:pPr lvl="1"/>
            <a:r>
              <a:rPr lang="en-US" dirty="0" smtClean="0"/>
              <a:t>Debt - Project Finance Market:</a:t>
            </a:r>
          </a:p>
          <a:p>
            <a:pPr lvl="2"/>
            <a:r>
              <a:rPr lang="en-US" dirty="0" smtClean="0"/>
              <a:t>c. $3b at Libor + 300bps (swapped)</a:t>
            </a:r>
          </a:p>
          <a:p>
            <a:pPr lvl="2"/>
            <a:r>
              <a:rPr lang="en-US" dirty="0" smtClean="0"/>
              <a:t>c. $1.2b of EBITDA for coverage</a:t>
            </a:r>
          </a:p>
          <a:p>
            <a:pPr lvl="1"/>
            <a:r>
              <a:rPr lang="en-US" dirty="0" smtClean="0"/>
              <a:t>Equity Options:</a:t>
            </a:r>
          </a:p>
          <a:p>
            <a:pPr lvl="2"/>
            <a:r>
              <a:rPr lang="en-US" dirty="0" smtClean="0"/>
              <a:t>c. $2bn</a:t>
            </a:r>
          </a:p>
          <a:p>
            <a:pPr lvl="2"/>
            <a:r>
              <a:rPr lang="en-US" dirty="0" smtClean="0"/>
              <a:t>CQP common units</a:t>
            </a:r>
          </a:p>
          <a:p>
            <a:pPr lvl="2"/>
            <a:r>
              <a:rPr lang="en-US" dirty="0" smtClean="0"/>
              <a:t>CQP subordinated units</a:t>
            </a:r>
          </a:p>
          <a:p>
            <a:pPr lvl="2"/>
            <a:r>
              <a:rPr lang="en-US" dirty="0" smtClean="0"/>
              <a:t>LNG shares</a:t>
            </a:r>
          </a:p>
          <a:p>
            <a:r>
              <a:rPr lang="en-US" dirty="0" smtClean="0"/>
              <a:t>Phase II Trains 3&amp;4</a:t>
            </a:r>
          </a:p>
          <a:p>
            <a:pPr lvl="1"/>
            <a:r>
              <a:rPr lang="en-US" dirty="0" smtClean="0"/>
              <a:t>Debt – Term Loans/Bonds:</a:t>
            </a:r>
          </a:p>
          <a:p>
            <a:pPr lvl="2"/>
            <a:r>
              <a:rPr lang="en-US" dirty="0"/>
              <a:t>c. </a:t>
            </a:r>
            <a:r>
              <a:rPr lang="en-US" dirty="0" smtClean="0"/>
              <a:t>$1.4b </a:t>
            </a:r>
            <a:r>
              <a:rPr lang="en-US" dirty="0"/>
              <a:t>of EBITDA for </a:t>
            </a:r>
            <a:r>
              <a:rPr lang="en-US" dirty="0" smtClean="0"/>
              <a:t>coverage</a:t>
            </a:r>
          </a:p>
          <a:p>
            <a:pPr lvl="1"/>
            <a:r>
              <a:rPr lang="en-US" dirty="0" smtClean="0"/>
              <a:t>Equity</a:t>
            </a:r>
          </a:p>
          <a:p>
            <a:pPr lvl="2"/>
            <a:r>
              <a:rPr lang="en-US" dirty="0" smtClean="0"/>
              <a:t>c. $2bn</a:t>
            </a:r>
          </a:p>
          <a:p>
            <a:r>
              <a:rPr lang="en-US" b="1" u="sng" dirty="0" smtClean="0"/>
              <a:t>Trains 1-4 total expected EBITDA c. $2.7b</a:t>
            </a:r>
            <a:endParaRPr lang="en-US" b="1" u="sng" dirty="0"/>
          </a:p>
        </p:txBody>
      </p:sp>
      <p:sp>
        <p:nvSpPr>
          <p:cNvPr id="7" name="Slide Number Placeholder 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64</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964052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Valuation</a:t>
            </a:r>
            <a:endParaRPr lang="en-US" dirty="0"/>
          </a:p>
        </p:txBody>
      </p:sp>
      <p:sp>
        <p:nvSpPr>
          <p:cNvPr id="17" name="Slide Number Placeholder 1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65</a:t>
            </a:fld>
            <a:endParaRPr lang="en-US" dirty="0">
              <a:solidFill>
                <a:prstClr val="black">
                  <a:lumMod val="65000"/>
                  <a:lumOff val="35000"/>
                </a:prstClr>
              </a:solidFill>
              <a:latin typeface="Century Gothic"/>
            </a:endParaRPr>
          </a:p>
        </p:txBody>
      </p:sp>
      <p:sp>
        <p:nvSpPr>
          <p:cNvPr id="4" name="Content Placeholder 3"/>
          <p:cNvSpPr>
            <a:spLocks noGrp="1"/>
          </p:cNvSpPr>
          <p:nvPr>
            <p:ph idx="1"/>
          </p:nvPr>
        </p:nvSpPr>
        <p:spPr/>
        <p:txBody>
          <a:bodyPr>
            <a:normAutofit/>
          </a:bodyPr>
          <a:lstStyle/>
          <a:p>
            <a:r>
              <a:rPr lang="en-US" dirty="0" smtClean="0"/>
              <a:t>Valuation Challenges:</a:t>
            </a:r>
          </a:p>
          <a:p>
            <a:pPr lvl="1"/>
            <a:r>
              <a:rPr lang="en-US" dirty="0" smtClean="0"/>
              <a:t>Capture true </a:t>
            </a:r>
            <a:r>
              <a:rPr lang="en-US" dirty="0"/>
              <a:t>valuation impact in the outer </a:t>
            </a:r>
            <a:r>
              <a:rPr lang="en-US" dirty="0" smtClean="0"/>
              <a:t>years:</a:t>
            </a:r>
          </a:p>
          <a:p>
            <a:pPr lvl="2"/>
            <a:r>
              <a:rPr lang="en-US" dirty="0" smtClean="0"/>
              <a:t>Contracted </a:t>
            </a:r>
            <a:r>
              <a:rPr lang="en-US" dirty="0"/>
              <a:t>revenue </a:t>
            </a:r>
            <a:r>
              <a:rPr lang="en-US" dirty="0" smtClean="0"/>
              <a:t>increases by </a:t>
            </a:r>
            <a:r>
              <a:rPr lang="en-US" dirty="0"/>
              <a:t>c. $330m per year once all trains come </a:t>
            </a:r>
            <a:r>
              <a:rPr lang="en-US" dirty="0" smtClean="0"/>
              <a:t>online;</a:t>
            </a:r>
          </a:p>
          <a:p>
            <a:pPr lvl="2"/>
            <a:r>
              <a:rPr lang="en-US" dirty="0" smtClean="0"/>
              <a:t>EBITDA of $2.7bn after 2018.</a:t>
            </a:r>
          </a:p>
          <a:p>
            <a:pPr lvl="1"/>
            <a:r>
              <a:rPr lang="en-US" dirty="0" smtClean="0"/>
              <a:t>No peers for multiples valuation.</a:t>
            </a:r>
          </a:p>
          <a:p>
            <a:r>
              <a:rPr lang="en-US" dirty="0" smtClean="0"/>
              <a:t>Bottom-up model</a:t>
            </a:r>
          </a:p>
          <a:p>
            <a:pPr lvl="1"/>
            <a:r>
              <a:rPr lang="en-US" dirty="0" smtClean="0"/>
              <a:t>Liquefaction module;</a:t>
            </a:r>
          </a:p>
          <a:p>
            <a:pPr lvl="1"/>
            <a:r>
              <a:rPr lang="en-US" dirty="0"/>
              <a:t>Financial module w/ </a:t>
            </a:r>
            <a:r>
              <a:rPr lang="en-US" dirty="0" smtClean="0"/>
              <a:t>sensitivity analysis;</a:t>
            </a:r>
          </a:p>
          <a:p>
            <a:pPr lvl="1"/>
            <a:r>
              <a:rPr lang="en-US" dirty="0" smtClean="0"/>
              <a:t>Financing module w/ scenario analysis;</a:t>
            </a:r>
          </a:p>
          <a:p>
            <a:pPr lvl="1"/>
            <a:r>
              <a:rPr lang="en-US" dirty="0" smtClean="0"/>
              <a:t>Valuation based on:</a:t>
            </a:r>
          </a:p>
          <a:p>
            <a:pPr lvl="2"/>
            <a:r>
              <a:rPr lang="en-US" dirty="0" smtClean="0"/>
              <a:t>Dividend yield analysis;</a:t>
            </a:r>
          </a:p>
          <a:p>
            <a:pPr lvl="2"/>
            <a:r>
              <a:rPr lang="en-US" dirty="0"/>
              <a:t>S</a:t>
            </a:r>
            <a:r>
              <a:rPr lang="en-US" dirty="0" smtClean="0"/>
              <a:t>um-of-the-parts of Cheniere’s holdings.</a:t>
            </a:r>
          </a:p>
          <a:p>
            <a:endParaRPr lang="en-US" dirty="0"/>
          </a:p>
        </p:txBody>
      </p:sp>
    </p:spTree>
    <p:extLst>
      <p:ext uri="{BB962C8B-B14F-4D97-AF65-F5344CB8AC3E}">
        <p14:creationId xmlns:p14="http://schemas.microsoft.com/office/powerpoint/2010/main" xmlns="" val="2104015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(Cont’d)</a:t>
            </a:r>
            <a:endParaRPr lang="en-US" dirty="0"/>
          </a:p>
        </p:txBody>
      </p:sp>
      <p:sp>
        <p:nvSpPr>
          <p:cNvPr id="3" name="Content Placeholder 2"/>
          <p:cNvSpPr>
            <a:spLocks noGrp="1"/>
          </p:cNvSpPr>
          <p:nvPr>
            <p:ph idx="1"/>
          </p:nvPr>
        </p:nvSpPr>
        <p:spPr/>
        <p:txBody>
          <a:bodyPr>
            <a:normAutofit/>
          </a:bodyPr>
          <a:lstStyle/>
          <a:p>
            <a:r>
              <a:rPr lang="en-US" dirty="0"/>
              <a:t>LNG cash flow per share (2018 onwards) is $6.4 using PIK financing</a:t>
            </a:r>
          </a:p>
          <a:p>
            <a:pPr lvl="1"/>
            <a:r>
              <a:rPr lang="en-US" dirty="0"/>
              <a:t>More conservative, as cash flow per share drops from $</a:t>
            </a:r>
            <a:r>
              <a:rPr lang="en-US" dirty="0" smtClean="0"/>
              <a:t>7.7 and compensates CQP unit holders for near term dividend dilution</a:t>
            </a:r>
            <a:endParaRPr lang="en-GB" dirty="0" smtClean="0"/>
          </a:p>
          <a:p>
            <a:r>
              <a:rPr lang="en-GB" dirty="0" smtClean="0"/>
              <a:t>Given steady nature of cash flows per share, applying </a:t>
            </a:r>
            <a:r>
              <a:rPr lang="en-GB" dirty="0"/>
              <a:t>a dividend-yield of 8% to its </a:t>
            </a:r>
            <a:r>
              <a:rPr lang="en-GB" dirty="0" smtClean="0"/>
              <a:t>2018 dividend of $6.40,yields $45 per share with a </a:t>
            </a:r>
            <a:r>
              <a:rPr lang="en-GB" dirty="0"/>
              <a:t>discount factor of 10%. </a:t>
            </a:r>
          </a:p>
          <a:p>
            <a:r>
              <a:rPr lang="en-GB" dirty="0"/>
              <a:t>C</a:t>
            </a:r>
            <a:r>
              <a:rPr lang="en-GB" dirty="0" smtClean="0"/>
              <a:t>onservative </a:t>
            </a:r>
            <a:r>
              <a:rPr lang="en-GB" dirty="0"/>
              <a:t>approach </a:t>
            </a:r>
            <a:r>
              <a:rPr lang="en-GB" dirty="0" smtClean="0"/>
              <a:t>given energy/midstream MLPs </a:t>
            </a:r>
            <a:r>
              <a:rPr lang="en-GB" dirty="0"/>
              <a:t>with similarly </a:t>
            </a:r>
            <a:r>
              <a:rPr lang="en-GB" dirty="0" smtClean="0"/>
              <a:t>stable cash </a:t>
            </a:r>
            <a:r>
              <a:rPr lang="en-GB" dirty="0"/>
              <a:t>flows </a:t>
            </a:r>
            <a:r>
              <a:rPr lang="en-GB" dirty="0" smtClean="0"/>
              <a:t>trade on dividend </a:t>
            </a:r>
            <a:r>
              <a:rPr lang="en-GB" dirty="0"/>
              <a:t>yields of 4-7%</a:t>
            </a:r>
            <a:r>
              <a:rPr lang="en-GB" dirty="0" smtClean="0"/>
              <a:t>.</a:t>
            </a:r>
          </a:p>
          <a:p>
            <a:r>
              <a:rPr lang="en-GB" dirty="0" smtClean="0"/>
              <a:t>Sum-of the-parts of Cheniere’s was also used as an alternative methodology returning a range of $40-$55</a:t>
            </a:r>
          </a:p>
          <a:p>
            <a:pPr lvl="1"/>
            <a:r>
              <a:rPr lang="en-GB" dirty="0" smtClean="0"/>
              <a:t>Includes valuation of Common Units and Subordinated Units Distributions</a:t>
            </a:r>
            <a:endParaRPr lang="en-GB" dirty="0"/>
          </a:p>
          <a:p>
            <a:endParaRPr lang="en-US"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66</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35724402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does this trade exist?</a:t>
            </a:r>
            <a:endParaRPr lang="en-US" dirty="0"/>
          </a:p>
        </p:txBody>
      </p:sp>
      <p:sp>
        <p:nvSpPr>
          <p:cNvPr id="5" name="Text Placeholder 4"/>
          <p:cNvSpPr>
            <a:spLocks noGrp="1"/>
          </p:cNvSpPr>
          <p:nvPr>
            <p:ph type="body" idx="1"/>
          </p:nvPr>
        </p:nvSpPr>
        <p:spPr/>
        <p:txBody>
          <a:bodyPr anchor="b"/>
          <a:lstStyle/>
          <a:p>
            <a:r>
              <a:rPr lang="en-US" dirty="0" smtClean="0"/>
              <a:t>Valuation / Investment Risk</a:t>
            </a:r>
            <a:endParaRPr lang="en-US" dirty="0"/>
          </a:p>
        </p:txBody>
      </p:sp>
      <p:sp>
        <p:nvSpPr>
          <p:cNvPr id="6" name="Content Placeholder 5"/>
          <p:cNvSpPr>
            <a:spLocks noGrp="1"/>
          </p:cNvSpPr>
          <p:nvPr>
            <p:ph sz="half" idx="2"/>
          </p:nvPr>
        </p:nvSpPr>
        <p:spPr/>
        <p:txBody>
          <a:bodyPr>
            <a:normAutofit/>
          </a:bodyPr>
          <a:lstStyle/>
          <a:p>
            <a:r>
              <a:rPr lang="en-US" sz="1600" dirty="0" smtClean="0"/>
              <a:t>Investors are having trouble valuing Cheniere:</a:t>
            </a:r>
          </a:p>
          <a:p>
            <a:pPr lvl="1"/>
            <a:r>
              <a:rPr lang="en-US" sz="1600" dirty="0" smtClean="0"/>
              <a:t>Lack of peers;</a:t>
            </a:r>
          </a:p>
          <a:p>
            <a:pPr lvl="1"/>
            <a:r>
              <a:rPr lang="en-US" sz="1600" dirty="0" smtClean="0"/>
              <a:t>C-Corp/MLP complicated structure - market not properly valuing the GP.</a:t>
            </a:r>
          </a:p>
          <a:p>
            <a:r>
              <a:rPr lang="en-US" sz="1600" dirty="0" smtClean="0"/>
              <a:t>Significant downside if:</a:t>
            </a:r>
          </a:p>
          <a:p>
            <a:pPr lvl="1"/>
            <a:r>
              <a:rPr lang="en-US" sz="1600" dirty="0" smtClean="0"/>
              <a:t>FERC blocks application; or</a:t>
            </a:r>
          </a:p>
          <a:p>
            <a:pPr lvl="1"/>
            <a:r>
              <a:rPr lang="en-US" sz="1600" dirty="0" smtClean="0"/>
              <a:t>Cheniere does not succeed in securing financing.</a:t>
            </a:r>
            <a:endParaRPr lang="en-US" sz="1600" dirty="0"/>
          </a:p>
          <a:p>
            <a:pPr marL="0" indent="0">
              <a:buNone/>
            </a:pPr>
            <a:endParaRPr lang="en-US" sz="1600" dirty="0"/>
          </a:p>
          <a:p>
            <a:pPr lvl="1"/>
            <a:endParaRPr lang="en-US" sz="1600" dirty="0" smtClean="0"/>
          </a:p>
        </p:txBody>
      </p:sp>
      <p:sp>
        <p:nvSpPr>
          <p:cNvPr id="7" name="Text Placeholder 6"/>
          <p:cNvSpPr>
            <a:spLocks noGrp="1"/>
          </p:cNvSpPr>
          <p:nvPr>
            <p:ph type="body" sz="quarter" idx="3"/>
          </p:nvPr>
        </p:nvSpPr>
        <p:spPr/>
        <p:txBody>
          <a:bodyPr anchor="b"/>
          <a:lstStyle/>
          <a:p>
            <a:r>
              <a:rPr lang="en-US" dirty="0" smtClean="0"/>
              <a:t>Lack of Coverage</a:t>
            </a:r>
            <a:endParaRPr lang="en-US" dirty="0"/>
          </a:p>
        </p:txBody>
      </p:sp>
      <p:sp>
        <p:nvSpPr>
          <p:cNvPr id="8" name="Content Placeholder 7"/>
          <p:cNvSpPr>
            <a:spLocks noGrp="1"/>
          </p:cNvSpPr>
          <p:nvPr>
            <p:ph sz="quarter" idx="4"/>
          </p:nvPr>
        </p:nvSpPr>
        <p:spPr/>
        <p:txBody>
          <a:bodyPr>
            <a:normAutofit/>
          </a:bodyPr>
          <a:lstStyle/>
          <a:p>
            <a:r>
              <a:rPr lang="en-US" sz="1600" dirty="0" smtClean="0"/>
              <a:t>Only Citi and Credit Suisse covering stock:</a:t>
            </a:r>
          </a:p>
          <a:p>
            <a:pPr lvl="1"/>
            <a:r>
              <a:rPr lang="en-US" sz="1600" dirty="0" smtClean="0"/>
              <a:t>CS initiated coverage on January 18</a:t>
            </a:r>
            <a:r>
              <a:rPr lang="en-US" sz="1600" baseline="30000" dirty="0" smtClean="0"/>
              <a:t>th</a:t>
            </a:r>
            <a:r>
              <a:rPr lang="en-US" sz="1600" dirty="0" smtClean="0"/>
              <a:t>.</a:t>
            </a:r>
          </a:p>
          <a:p>
            <a:r>
              <a:rPr lang="en-US" sz="1600" dirty="0" smtClean="0"/>
              <a:t>Issues with valuation approach of both analysts:</a:t>
            </a:r>
          </a:p>
          <a:p>
            <a:pPr lvl="1"/>
            <a:r>
              <a:rPr lang="en-US" sz="1600" dirty="0" smtClean="0"/>
              <a:t>CS is using “DCF” and is overly conservative in its financing assumptions.</a:t>
            </a:r>
          </a:p>
          <a:p>
            <a:pPr lvl="1"/>
            <a:r>
              <a:rPr lang="en-US" sz="1600" dirty="0" smtClean="0"/>
              <a:t>Citi analyst does not cover MLPs.</a:t>
            </a:r>
          </a:p>
          <a:p>
            <a:endParaRPr lang="en-US" sz="1600"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67</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11542963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Concluding Remarks</a:t>
            </a:r>
            <a:endParaRPr lang="en-US" dirty="0"/>
          </a:p>
        </p:txBody>
      </p:sp>
      <p:sp>
        <p:nvSpPr>
          <p:cNvPr id="14" name="Content Placeholder 13"/>
          <p:cNvSpPr>
            <a:spLocks noGrp="1"/>
          </p:cNvSpPr>
          <p:nvPr>
            <p:ph idx="1"/>
          </p:nvPr>
        </p:nvSpPr>
        <p:spPr/>
        <p:txBody>
          <a:bodyPr/>
          <a:lstStyle/>
          <a:p>
            <a:r>
              <a:rPr lang="en-GB" dirty="0"/>
              <a:t>Despite </a:t>
            </a:r>
            <a:r>
              <a:rPr lang="en-GB" dirty="0" smtClean="0"/>
              <a:t>Cheniere's complicated corporate structure </a:t>
            </a:r>
            <a:r>
              <a:rPr lang="en-GB" dirty="0"/>
              <a:t>and </a:t>
            </a:r>
            <a:r>
              <a:rPr lang="en-GB" dirty="0" smtClean="0"/>
              <a:t>inherent challenge in valuation, the Company represents </a:t>
            </a:r>
            <a:r>
              <a:rPr lang="en-GB" dirty="0"/>
              <a:t>a </a:t>
            </a:r>
            <a:r>
              <a:rPr lang="en-GB" dirty="0" smtClean="0"/>
              <a:t>great long-term trade with </a:t>
            </a:r>
            <a:r>
              <a:rPr lang="en-GB" dirty="0"/>
              <a:t>significant upside </a:t>
            </a:r>
            <a:r>
              <a:rPr lang="en-GB" dirty="0" smtClean="0"/>
              <a:t>(at least 2-3x </a:t>
            </a:r>
            <a:r>
              <a:rPr lang="en-GB" dirty="0"/>
              <a:t>its current share </a:t>
            </a:r>
            <a:r>
              <a:rPr lang="en-GB" dirty="0" smtClean="0"/>
              <a:t>price) </a:t>
            </a:r>
          </a:p>
          <a:p>
            <a:r>
              <a:rPr lang="en-GB" dirty="0" smtClean="0"/>
              <a:t>Its </a:t>
            </a:r>
            <a:r>
              <a:rPr lang="en-GB" dirty="0"/>
              <a:t>take-or-pay contracts provide strong visibility and </a:t>
            </a:r>
            <a:r>
              <a:rPr lang="en-GB" dirty="0" smtClean="0"/>
              <a:t>cash flow visibility without </a:t>
            </a:r>
            <a:r>
              <a:rPr lang="en-GB" dirty="0"/>
              <a:t>the underlying commodity </a:t>
            </a:r>
            <a:r>
              <a:rPr lang="en-GB" dirty="0" smtClean="0"/>
              <a:t>risk</a:t>
            </a:r>
          </a:p>
          <a:p>
            <a:r>
              <a:rPr lang="en-GB" dirty="0"/>
              <a:t>S</a:t>
            </a:r>
            <a:r>
              <a:rPr lang="en-GB" dirty="0" smtClean="0"/>
              <a:t>carcity </a:t>
            </a:r>
            <a:r>
              <a:rPr lang="en-GB" dirty="0"/>
              <a:t>value as a direct play on theme of increasing global LNG demand and low cost US </a:t>
            </a:r>
            <a:r>
              <a:rPr lang="en-GB" dirty="0" smtClean="0"/>
              <a:t>LNG</a:t>
            </a:r>
          </a:p>
          <a:p>
            <a:r>
              <a:rPr lang="en-GB" dirty="0" smtClean="0"/>
              <a:t>Lastly, it is an attractive </a:t>
            </a:r>
            <a:r>
              <a:rPr lang="en-GB" dirty="0"/>
              <a:t>takeover target </a:t>
            </a:r>
            <a:r>
              <a:rPr lang="en-GB" dirty="0" smtClean="0"/>
              <a:t>with clear competitive advantages for </a:t>
            </a:r>
            <a:r>
              <a:rPr lang="en-GB" dirty="0"/>
              <a:t>well-funded US midstream </a:t>
            </a:r>
            <a:r>
              <a:rPr lang="en-GB" dirty="0" smtClean="0"/>
              <a:t>strategic players</a:t>
            </a:r>
            <a:r>
              <a:rPr lang="en-GB" dirty="0"/>
              <a:t>.</a:t>
            </a:r>
          </a:p>
          <a:p>
            <a:endParaRPr lang="en-US" dirty="0"/>
          </a:p>
        </p:txBody>
      </p:sp>
      <p:sp>
        <p:nvSpPr>
          <p:cNvPr id="7" name="Slide Number Placeholder 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68</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28042260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69</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439717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4849" y="531813"/>
            <a:ext cx="8931275" cy="769937"/>
          </a:xfrm>
          <a:prstGeom prst="rect">
            <a:avLst/>
          </a:prstGeom>
          <a:noFill/>
        </p:spPr>
        <p:txBody>
          <a:bodyPr wrap="square" rtlCol="0" anchor="b" anchorCtr="0">
            <a:noAutofit/>
          </a:bodyPr>
          <a:lstStyle/>
          <a:p>
            <a:r>
              <a:rPr lang="en-GB" sz="2400" b="1" u="none" dirty="0" smtClean="0"/>
              <a:t>Student Investment Fund update (II)</a:t>
            </a:r>
          </a:p>
          <a:p>
            <a:endParaRPr lang="en-SG" u="none" dirty="0"/>
          </a:p>
        </p:txBody>
      </p:sp>
      <p:sp>
        <p:nvSpPr>
          <p:cNvPr id="9" name="Rectangle 8"/>
          <p:cNvSpPr/>
          <p:nvPr/>
        </p:nvSpPr>
        <p:spPr bwMode="auto">
          <a:xfrm>
            <a:off x="704850" y="1389749"/>
            <a:ext cx="8931275" cy="485139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accent2"/>
              </a:buClr>
            </a:pPr>
            <a:r>
              <a:rPr lang="en-US" b="1" u="none" dirty="0" smtClean="0">
                <a:latin typeface="Arial" charset="0"/>
              </a:rPr>
              <a:t>Portfolio Composition: </a:t>
            </a:r>
            <a:r>
              <a:rPr lang="en-US" u="none" dirty="0" smtClean="0">
                <a:latin typeface="Arial" charset="0"/>
              </a:rPr>
              <a:t>GBP 276,880 in equities and GBP 3,972 in cash</a:t>
            </a:r>
          </a:p>
          <a:p>
            <a:pPr>
              <a:buClr>
                <a:schemeClr val="accent2"/>
              </a:buClr>
            </a:pPr>
            <a:endParaRPr lang="en-US" u="none" dirty="0" smtClean="0">
              <a:latin typeface="Arial" charset="0"/>
            </a:endParaRPr>
          </a:p>
          <a:p>
            <a:pPr>
              <a:buClr>
                <a:schemeClr val="accent2"/>
              </a:buClr>
              <a:buFont typeface="Arial" pitchFamily="34" charset="0"/>
              <a:buChar char="•"/>
            </a:pPr>
            <a:endParaRPr lang="en-GB" u="none" dirty="0" smtClean="0">
              <a:latin typeface="Arial" charset="0"/>
            </a:endParaRPr>
          </a:p>
        </p:txBody>
      </p:sp>
      <p:pic>
        <p:nvPicPr>
          <p:cNvPr id="4" name="Picture 4" descr="IMC logo"/>
          <p:cNvPicPr>
            <a:picLocks noChangeAspect="1" noChangeArrowheads="1"/>
          </p:cNvPicPr>
          <p:nvPr/>
        </p:nvPicPr>
        <p:blipFill>
          <a:blip r:embed="rId2" cstate="print"/>
          <a:srcRect/>
          <a:stretch>
            <a:fillRect/>
          </a:stretch>
        </p:blipFill>
        <p:spPr bwMode="auto">
          <a:xfrm>
            <a:off x="8788401" y="5588008"/>
            <a:ext cx="863600" cy="863600"/>
          </a:xfrm>
          <a:prstGeom prst="rect">
            <a:avLst/>
          </a:prstGeom>
          <a:noFill/>
          <a:ln w="9525">
            <a:noFill/>
            <a:miter lim="800000"/>
            <a:headEnd/>
            <a:tailEnd/>
          </a:ln>
        </p:spPr>
      </p:pic>
      <p:pic>
        <p:nvPicPr>
          <p:cNvPr id="253953" name="Picture 1"/>
          <p:cNvPicPr>
            <a:picLocks noChangeAspect="1" noChangeArrowheads="1"/>
          </p:cNvPicPr>
          <p:nvPr/>
        </p:nvPicPr>
        <p:blipFill>
          <a:blip r:embed="rId3"/>
          <a:srcRect/>
          <a:stretch>
            <a:fillRect/>
          </a:stretch>
        </p:blipFill>
        <p:spPr bwMode="auto">
          <a:xfrm>
            <a:off x="1881167" y="1785930"/>
            <a:ext cx="6585157" cy="4204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Valuation Sensitivity Analysis</a:t>
            </a:r>
            <a:endParaRPr lang="en-US" dirty="0"/>
          </a:p>
        </p:txBody>
      </p:sp>
      <p:sp>
        <p:nvSpPr>
          <p:cNvPr id="6" name="Subtitle 5"/>
          <p:cNvSpPr>
            <a:spLocks noGrp="1"/>
          </p:cNvSpPr>
          <p:nvPr>
            <p:ph type="subTitle" idx="1"/>
          </p:nvPr>
        </p:nvSpPr>
        <p:spPr/>
        <p:txBody>
          <a:bodyPr/>
          <a:lstStyle/>
          <a:p>
            <a:endParaRPr lang="en-US" dirty="0"/>
          </a:p>
        </p:txBody>
      </p:sp>
      <p:sp>
        <p:nvSpPr>
          <p:cNvPr id="7" name="Picture Placeholder 6"/>
          <p:cNvSpPr>
            <a:spLocks noGrp="1"/>
          </p:cNvSpPr>
          <p:nvPr>
            <p:ph type="pic" sz="quarter" idx="13"/>
          </p:nvPr>
        </p:nvSpPr>
        <p:spPr/>
      </p:sp>
      <p:sp>
        <p:nvSpPr>
          <p:cNvPr id="4" name="Slide Number Placeholder 3"/>
          <p:cNvSpPr>
            <a:spLocks noGrp="1"/>
          </p:cNvSpPr>
          <p:nvPr>
            <p:ph type="sldNum" sz="quarter" idx="4294967295"/>
          </p:nvPr>
        </p:nvSpPr>
        <p:spPr>
          <a:xfrm>
            <a:off x="9410700" y="6569078"/>
            <a:ext cx="495300" cy="365125"/>
          </a:xfrm>
        </p:spPr>
        <p:txBody>
          <a:bodyPr/>
          <a:lstStyle/>
          <a:p>
            <a:fld id="{057D71CE-88F4-D44C-9C9D-F00E8FEB0C11}" type="slidenum">
              <a:rPr lang="en-US" smtClean="0">
                <a:solidFill>
                  <a:prstClr val="black">
                    <a:lumMod val="65000"/>
                    <a:lumOff val="35000"/>
                  </a:prstClr>
                </a:solidFill>
                <a:latin typeface="Century Gothic"/>
              </a:rPr>
              <a:pPr/>
              <a:t>70</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4043544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Sensitivity Analysis - Operational</a:t>
            </a:r>
            <a:endParaRPr lang="en-US" dirty="0"/>
          </a:p>
        </p:txBody>
      </p:sp>
      <p:sp>
        <p:nvSpPr>
          <p:cNvPr id="7" name="Content Placeholder 6"/>
          <p:cNvSpPr>
            <a:spLocks noGrp="1"/>
          </p:cNvSpPr>
          <p:nvPr>
            <p:ph idx="1"/>
          </p:nvPr>
        </p:nvSpPr>
        <p:spPr/>
        <p:txBody>
          <a:bodyPr/>
          <a:lstStyle/>
          <a:p>
            <a:r>
              <a:rPr lang="en-GB" sz="1600" dirty="0"/>
              <a:t>Sensitivity table below outlines various operational scenarios:</a:t>
            </a:r>
          </a:p>
          <a:p>
            <a:pPr lvl="1"/>
            <a:r>
              <a:rPr lang="en-GB" sz="1400" dirty="0"/>
              <a:t>$4.5-$5.50 dividend per share range reflecting the unlikely event 1 of the 4 contracting parties does not honour their contract)</a:t>
            </a:r>
          </a:p>
          <a:p>
            <a:pPr lvl="1"/>
            <a:r>
              <a:rPr lang="en-GB" sz="1400" dirty="0"/>
              <a:t>$6.37-$7.75 per share, reflecting financing scenarios </a:t>
            </a:r>
          </a:p>
          <a:p>
            <a:pPr lvl="1"/>
            <a:r>
              <a:rPr lang="en-GB" sz="1400" dirty="0"/>
              <a:t>Sensitivity analysis vs. dividend yield (range reflecting upper part of </a:t>
            </a:r>
            <a:r>
              <a:rPr lang="en-GB" sz="1400" dirty="0" smtClean="0"/>
              <a:t>dividend </a:t>
            </a:r>
            <a:r>
              <a:rPr lang="en-GB" sz="1400" dirty="0"/>
              <a:t>yields of </a:t>
            </a:r>
            <a:r>
              <a:rPr lang="en-GB" sz="1400" dirty="0" smtClean="0"/>
              <a:t>MLPs 4$-7%)</a:t>
            </a:r>
            <a:endParaRPr lang="en-US" sz="1400" dirty="0"/>
          </a:p>
          <a:p>
            <a:endParaRPr lang="en-US" dirty="0"/>
          </a:p>
        </p:txBody>
      </p:sp>
      <p:sp>
        <p:nvSpPr>
          <p:cNvPr id="17" name="Slide Number Placeholder 1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71</a:t>
            </a:fld>
            <a:endParaRPr lang="en-US" dirty="0">
              <a:solidFill>
                <a:prstClr val="black">
                  <a:lumMod val="65000"/>
                  <a:lumOff val="35000"/>
                </a:prstClr>
              </a:solidFill>
              <a:latin typeface="Century Gothic"/>
            </a:endParaRPr>
          </a:p>
        </p:txBody>
      </p:sp>
      <p:pic>
        <p:nvPicPr>
          <p:cNvPr id="6" name="Picture 5"/>
          <p:cNvPicPr>
            <a:picLocks noChangeAspect="1"/>
          </p:cNvPicPr>
          <p:nvPr/>
        </p:nvPicPr>
        <p:blipFill>
          <a:blip r:embed="rId2"/>
          <a:stretch>
            <a:fillRect/>
          </a:stretch>
        </p:blipFill>
        <p:spPr>
          <a:xfrm>
            <a:off x="-55033" y="3272117"/>
            <a:ext cx="9507008" cy="1168400"/>
          </a:xfrm>
          <a:prstGeom prst="rect">
            <a:avLst/>
          </a:prstGeom>
        </p:spPr>
      </p:pic>
    </p:spTree>
    <p:extLst>
      <p:ext uri="{BB962C8B-B14F-4D97-AF65-F5344CB8AC3E}">
        <p14:creationId xmlns:p14="http://schemas.microsoft.com/office/powerpoint/2010/main" xmlns="" val="33362653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Sensitivity Analysis - Dividend Yield / Discount Rate</a:t>
            </a:r>
            <a:endParaRPr lang="en-US" dirty="0"/>
          </a:p>
        </p:txBody>
      </p:sp>
      <p:sp>
        <p:nvSpPr>
          <p:cNvPr id="17" name="Slide Number Placeholder 1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72</a:t>
            </a:fld>
            <a:endParaRPr lang="en-US" dirty="0">
              <a:solidFill>
                <a:prstClr val="black">
                  <a:lumMod val="65000"/>
                  <a:lumOff val="35000"/>
                </a:prstClr>
              </a:solidFill>
              <a:latin typeface="Century Gothic"/>
            </a:endParaRPr>
          </a:p>
        </p:txBody>
      </p:sp>
      <p:pic>
        <p:nvPicPr>
          <p:cNvPr id="7" name="Picture 6"/>
          <p:cNvPicPr>
            <a:picLocks noChangeAspect="1"/>
          </p:cNvPicPr>
          <p:nvPr/>
        </p:nvPicPr>
        <p:blipFill>
          <a:blip r:embed="rId2"/>
          <a:stretch>
            <a:fillRect/>
          </a:stretch>
        </p:blipFill>
        <p:spPr>
          <a:xfrm>
            <a:off x="1799288" y="3768715"/>
            <a:ext cx="5913832" cy="1165246"/>
          </a:xfrm>
          <a:prstGeom prst="rect">
            <a:avLst/>
          </a:prstGeom>
        </p:spPr>
      </p:pic>
      <p:pic>
        <p:nvPicPr>
          <p:cNvPr id="3" name="Picture 2"/>
          <p:cNvPicPr>
            <a:picLocks noChangeAspect="1"/>
          </p:cNvPicPr>
          <p:nvPr/>
        </p:nvPicPr>
        <p:blipFill>
          <a:blip r:embed="rId3"/>
          <a:stretch>
            <a:fillRect/>
          </a:stretch>
        </p:blipFill>
        <p:spPr>
          <a:xfrm>
            <a:off x="577850" y="1682750"/>
            <a:ext cx="8736542" cy="1739900"/>
          </a:xfrm>
          <a:prstGeom prst="rect">
            <a:avLst/>
          </a:prstGeom>
        </p:spPr>
      </p:pic>
    </p:spTree>
    <p:extLst>
      <p:ext uri="{BB962C8B-B14F-4D97-AF65-F5344CB8AC3E}">
        <p14:creationId xmlns:p14="http://schemas.microsoft.com/office/powerpoint/2010/main" xmlns="" val="19614784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Scenarios: Sensitivity Analysis</a:t>
            </a:r>
            <a:endParaRPr lang="en-US" dirty="0"/>
          </a:p>
        </p:txBody>
      </p:sp>
      <p:sp>
        <p:nvSpPr>
          <p:cNvPr id="3" name="Content Placeholder 2"/>
          <p:cNvSpPr>
            <a:spLocks noGrp="1"/>
          </p:cNvSpPr>
          <p:nvPr>
            <p:ph idx="1"/>
          </p:nvPr>
        </p:nvSpPr>
        <p:spPr/>
        <p:txBody>
          <a:bodyPr>
            <a:normAutofit/>
          </a:bodyPr>
          <a:lstStyle/>
          <a:p>
            <a:r>
              <a:rPr lang="en-US" sz="1600" dirty="0" smtClean="0"/>
              <a:t>Scenarios:</a:t>
            </a:r>
          </a:p>
          <a:p>
            <a:pPr lvl="1"/>
            <a:r>
              <a:rPr lang="en-US" sz="1400" dirty="0" smtClean="0"/>
              <a:t>Base case (2015/2017, no PIK) </a:t>
            </a:r>
          </a:p>
          <a:p>
            <a:pPr lvl="1"/>
            <a:r>
              <a:rPr lang="en-US" sz="1400" dirty="0" smtClean="0"/>
              <a:t>PIK scenario (2012, 2014)</a:t>
            </a:r>
          </a:p>
          <a:p>
            <a:r>
              <a:rPr lang="en-US" sz="1600" dirty="0" smtClean="0"/>
              <a:t>Sensitivity Analysis: </a:t>
            </a:r>
            <a:endParaRPr lang="en-US" sz="1600"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73</a:t>
            </a:fld>
            <a:endParaRPr lang="en-US" dirty="0">
              <a:solidFill>
                <a:prstClr val="black">
                  <a:lumMod val="65000"/>
                  <a:lumOff val="35000"/>
                </a:prstClr>
              </a:solidFill>
              <a:latin typeface="Century Gothic"/>
            </a:endParaRPr>
          </a:p>
        </p:txBody>
      </p:sp>
      <p:pic>
        <p:nvPicPr>
          <p:cNvPr id="6" name="Picture 5"/>
          <p:cNvPicPr>
            <a:picLocks noChangeAspect="1"/>
          </p:cNvPicPr>
          <p:nvPr/>
        </p:nvPicPr>
        <p:blipFill>
          <a:blip r:embed="rId2"/>
          <a:stretch>
            <a:fillRect/>
          </a:stretch>
        </p:blipFill>
        <p:spPr>
          <a:xfrm>
            <a:off x="727654" y="2671425"/>
            <a:ext cx="6820319" cy="715022"/>
          </a:xfrm>
          <a:prstGeom prst="rect">
            <a:avLst/>
          </a:prstGeom>
        </p:spPr>
      </p:pic>
      <p:pic>
        <p:nvPicPr>
          <p:cNvPr id="7" name="Picture 6"/>
          <p:cNvPicPr>
            <a:picLocks noChangeAspect="1"/>
          </p:cNvPicPr>
          <p:nvPr/>
        </p:nvPicPr>
        <p:blipFill>
          <a:blip r:embed="rId3"/>
          <a:stretch>
            <a:fillRect/>
          </a:stretch>
        </p:blipFill>
        <p:spPr>
          <a:xfrm>
            <a:off x="1237715" y="3532982"/>
            <a:ext cx="5738196" cy="3011485"/>
          </a:xfrm>
          <a:prstGeom prst="rect">
            <a:avLst/>
          </a:prstGeom>
        </p:spPr>
      </p:pic>
    </p:spTree>
    <p:extLst>
      <p:ext uri="{BB962C8B-B14F-4D97-AF65-F5344CB8AC3E}">
        <p14:creationId xmlns:p14="http://schemas.microsoft.com/office/powerpoint/2010/main" xmlns="" val="5495007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114800"/>
            <a:ext cx="9658350" cy="877824"/>
          </a:xfrm>
        </p:spPr>
        <p:txBody>
          <a:bodyPr/>
          <a:lstStyle/>
          <a:p>
            <a:r>
              <a:rPr lang="en-US" dirty="0" smtClean="0"/>
              <a:t>Operations Overview</a:t>
            </a:r>
            <a:endParaRPr lang="en-US" dirty="0"/>
          </a:p>
        </p:txBody>
      </p:sp>
      <p:sp>
        <p:nvSpPr>
          <p:cNvPr id="6" name="Subtitle 5"/>
          <p:cNvSpPr>
            <a:spLocks noGrp="1"/>
          </p:cNvSpPr>
          <p:nvPr>
            <p:ph type="subTitle" idx="1"/>
          </p:nvPr>
        </p:nvSpPr>
        <p:spPr>
          <a:xfrm>
            <a:off x="990600" y="5002308"/>
            <a:ext cx="8667750" cy="1855695"/>
          </a:xfrm>
        </p:spPr>
        <p:txBody>
          <a:bodyPr/>
          <a:lstStyle/>
          <a:p>
            <a:r>
              <a:rPr lang="en-US" dirty="0" smtClean="0"/>
              <a:t> </a:t>
            </a:r>
            <a:endParaRPr lang="en-US" dirty="0"/>
          </a:p>
        </p:txBody>
      </p:sp>
      <p:sp>
        <p:nvSpPr>
          <p:cNvPr id="4" name="Slide Number Placeholder 3"/>
          <p:cNvSpPr>
            <a:spLocks noGrp="1"/>
          </p:cNvSpPr>
          <p:nvPr>
            <p:ph type="sldNum" sz="quarter" idx="4294967295"/>
          </p:nvPr>
        </p:nvSpPr>
        <p:spPr>
          <a:xfrm>
            <a:off x="9527505" y="6569078"/>
            <a:ext cx="495300" cy="365125"/>
          </a:xfrm>
        </p:spPr>
        <p:txBody>
          <a:bodyPr/>
          <a:lstStyle/>
          <a:p>
            <a:fld id="{057D71CE-88F4-D44C-9C9D-F00E8FEB0C11}" type="slidenum">
              <a:rPr lang="en-US" smtClean="0">
                <a:solidFill>
                  <a:prstClr val="black">
                    <a:lumMod val="65000"/>
                    <a:lumOff val="35000"/>
                  </a:prstClr>
                </a:solidFill>
                <a:latin typeface="Century Gothic"/>
              </a:rPr>
              <a:pPr/>
              <a:t>74</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10860916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Contracted Capacity at SPL Sale and Purchase Agreements (SPAs) </a:t>
            </a:r>
          </a:p>
        </p:txBody>
      </p:sp>
      <p:sp>
        <p:nvSpPr>
          <p:cNvPr id="3" name="Slide Number Placeholder 2"/>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75</a:t>
            </a:fld>
            <a:endParaRPr lang="en-US" dirty="0">
              <a:solidFill>
                <a:prstClr val="black">
                  <a:lumMod val="65000"/>
                  <a:lumOff val="35000"/>
                </a:prstClr>
              </a:solidFill>
              <a:latin typeface="Century Gothic"/>
            </a:endParaRPr>
          </a:p>
        </p:txBody>
      </p:sp>
      <p:pic>
        <p:nvPicPr>
          <p:cNvPr id="4" name="Picture 3"/>
          <p:cNvPicPr>
            <a:picLocks noChangeAspect="1"/>
          </p:cNvPicPr>
          <p:nvPr/>
        </p:nvPicPr>
        <p:blipFill>
          <a:blip r:embed="rId2"/>
          <a:stretch>
            <a:fillRect/>
          </a:stretch>
        </p:blipFill>
        <p:spPr>
          <a:xfrm>
            <a:off x="98712" y="1498288"/>
            <a:ext cx="9670851" cy="4971809"/>
          </a:xfrm>
          <a:prstGeom prst="rect">
            <a:avLst/>
          </a:prstGeom>
        </p:spPr>
      </p:pic>
    </p:spTree>
    <p:extLst>
      <p:ext uri="{BB962C8B-B14F-4D97-AF65-F5344CB8AC3E}">
        <p14:creationId xmlns:p14="http://schemas.microsoft.com/office/powerpoint/2010/main" xmlns="" val="29505275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smtClean="0"/>
              <a:t>Attractive &amp; Sustainable Transportation Costs</a:t>
            </a:r>
            <a:endParaRPr lang="en-US" dirty="0"/>
          </a:p>
        </p:txBody>
      </p:sp>
      <p:sp>
        <p:nvSpPr>
          <p:cNvPr id="7" name="Slide Number Placeholder 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76</a:t>
            </a:fld>
            <a:endParaRPr lang="en-US" dirty="0">
              <a:solidFill>
                <a:prstClr val="black">
                  <a:lumMod val="65000"/>
                  <a:lumOff val="35000"/>
                </a:prstClr>
              </a:solidFill>
              <a:latin typeface="Century Gothic"/>
            </a:endParaRPr>
          </a:p>
        </p:txBody>
      </p:sp>
      <p:pic>
        <p:nvPicPr>
          <p:cNvPr id="2" name="Picture 1"/>
          <p:cNvPicPr>
            <a:picLocks noChangeAspect="1"/>
          </p:cNvPicPr>
          <p:nvPr/>
        </p:nvPicPr>
        <p:blipFill>
          <a:blip r:embed="rId2"/>
          <a:stretch>
            <a:fillRect/>
          </a:stretch>
        </p:blipFill>
        <p:spPr>
          <a:xfrm>
            <a:off x="1068293" y="1552551"/>
            <a:ext cx="8098803" cy="4833308"/>
          </a:xfrm>
          <a:prstGeom prst="rect">
            <a:avLst/>
          </a:prstGeom>
        </p:spPr>
      </p:pic>
      <p:sp>
        <p:nvSpPr>
          <p:cNvPr id="6" name="Rectangle 5"/>
          <p:cNvSpPr/>
          <p:nvPr/>
        </p:nvSpPr>
        <p:spPr>
          <a:xfrm>
            <a:off x="8041815" y="6143575"/>
            <a:ext cx="1342099" cy="425503"/>
          </a:xfrm>
          <a:prstGeom prst="rect">
            <a:avLst/>
          </a:prstGeom>
          <a:solidFill>
            <a:schemeClr val="bg1"/>
          </a:solidFill>
          <a:ln>
            <a:no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b"/>
          <a:lstStyle/>
          <a:p>
            <a:pPr marL="268288" defTabSz="457200" fontAlgn="auto">
              <a:spcBef>
                <a:spcPts val="0"/>
              </a:spcBef>
              <a:spcAft>
                <a:spcPts val="0"/>
              </a:spcAft>
            </a:pPr>
            <a:endParaRPr lang="en-US" sz="900" u="none" dirty="0">
              <a:solidFill>
                <a:prstClr val="black"/>
              </a:solidFill>
              <a:latin typeface="Century Gothic"/>
            </a:endParaRPr>
          </a:p>
        </p:txBody>
      </p:sp>
    </p:spTree>
    <p:extLst>
      <p:ext uri="{BB962C8B-B14F-4D97-AF65-F5344CB8AC3E}">
        <p14:creationId xmlns:p14="http://schemas.microsoft.com/office/powerpoint/2010/main" xmlns="" val="16382300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Sabine </a:t>
            </a:r>
            <a:r>
              <a:rPr lang="en-US" dirty="0"/>
              <a:t>Liquefaction Gas Sources Asset </a:t>
            </a:r>
            <a:r>
              <a:rPr lang="en-US" dirty="0" smtClean="0"/>
              <a:t>Map</a:t>
            </a:r>
            <a:endParaRPr lang="en-US" dirty="0"/>
          </a:p>
        </p:txBody>
      </p:sp>
      <p:sp>
        <p:nvSpPr>
          <p:cNvPr id="17" name="Slide Number Placeholder 16"/>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77</a:t>
            </a:fld>
            <a:endParaRPr lang="en-US" dirty="0">
              <a:solidFill>
                <a:prstClr val="black">
                  <a:lumMod val="65000"/>
                  <a:lumOff val="35000"/>
                </a:prstClr>
              </a:solidFill>
              <a:latin typeface="Century Gothic"/>
            </a:endParaRPr>
          </a:p>
        </p:txBody>
      </p:sp>
      <p:pic>
        <p:nvPicPr>
          <p:cNvPr id="4" name="Picture 3"/>
          <p:cNvPicPr>
            <a:picLocks noChangeAspect="1"/>
          </p:cNvPicPr>
          <p:nvPr/>
        </p:nvPicPr>
        <p:blipFill>
          <a:blip r:embed="rId2"/>
          <a:stretch>
            <a:fillRect/>
          </a:stretch>
        </p:blipFill>
        <p:spPr>
          <a:xfrm>
            <a:off x="1719907" y="1782407"/>
            <a:ext cx="6535646" cy="3619743"/>
          </a:xfrm>
          <a:prstGeom prst="rect">
            <a:avLst/>
          </a:prstGeom>
        </p:spPr>
      </p:pic>
    </p:spTree>
    <p:extLst>
      <p:ext uri="{BB962C8B-B14F-4D97-AF65-F5344CB8AC3E}">
        <p14:creationId xmlns:p14="http://schemas.microsoft.com/office/powerpoint/2010/main" xmlns="" val="14314124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Sabine Pass LNG Terminal Expansion Plan</a:t>
            </a:r>
            <a:endParaRPr lang="en-US" dirty="0"/>
          </a:p>
        </p:txBody>
      </p:sp>
      <p:pic>
        <p:nvPicPr>
          <p:cNvPr id="8" name="Content Placeholder 7"/>
          <p:cNvPicPr>
            <a:picLocks noGrp="1" noChangeAspect="1"/>
          </p:cNvPicPr>
          <p:nvPr>
            <p:ph idx="1"/>
          </p:nvPr>
        </p:nvPicPr>
        <p:blipFill>
          <a:blip r:embed="rId2"/>
          <a:srcRect t="18851" b="18851"/>
          <a:stretch>
            <a:fillRect/>
          </a:stretch>
        </p:blipFill>
        <p:spPr>
          <a:xfrm>
            <a:off x="727654" y="1428686"/>
            <a:ext cx="8724323" cy="4819588"/>
          </a:xfrm>
        </p:spPr>
      </p:pic>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78</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36642557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Group Structure &amp; Debt Breakdown</a:t>
            </a:r>
            <a:endParaRPr lang="en-US"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79</a:t>
            </a:fld>
            <a:endParaRPr lang="en-US" dirty="0">
              <a:solidFill>
                <a:prstClr val="black">
                  <a:lumMod val="65000"/>
                  <a:lumOff val="35000"/>
                </a:prstClr>
              </a:solidFill>
              <a:latin typeface="Century Gothic"/>
            </a:endParaRPr>
          </a:p>
        </p:txBody>
      </p:sp>
      <p:pic>
        <p:nvPicPr>
          <p:cNvPr id="2" name="Picture 1"/>
          <p:cNvPicPr>
            <a:picLocks noChangeAspect="1"/>
          </p:cNvPicPr>
          <p:nvPr/>
        </p:nvPicPr>
        <p:blipFill>
          <a:blip r:embed="rId2"/>
          <a:stretch>
            <a:fillRect/>
          </a:stretch>
        </p:blipFill>
        <p:spPr>
          <a:xfrm>
            <a:off x="715435" y="1306576"/>
            <a:ext cx="8475133" cy="5092700"/>
          </a:xfrm>
          <a:prstGeom prst="rect">
            <a:avLst/>
          </a:prstGeom>
        </p:spPr>
      </p:pic>
    </p:spTree>
    <p:extLst>
      <p:ext uri="{BB962C8B-B14F-4D97-AF65-F5344CB8AC3E}">
        <p14:creationId xmlns:p14="http://schemas.microsoft.com/office/powerpoint/2010/main" xmlns="" val="175639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4849" y="531813"/>
            <a:ext cx="8931275" cy="769938"/>
          </a:xfrm>
        </p:spPr>
        <p:txBody>
          <a:bodyPr anchor="t" anchorCtr="0"/>
          <a:lstStyle/>
          <a:p>
            <a:pPr algn="l"/>
            <a:r>
              <a:rPr lang="en-US" sz="2000" b="1" dirty="0" smtClean="0"/>
              <a:t>Agenda</a:t>
            </a:r>
            <a:endParaRPr lang="en-SG" sz="2000" b="1" dirty="0"/>
          </a:p>
        </p:txBody>
      </p:sp>
      <p:graphicFrame>
        <p:nvGraphicFramePr>
          <p:cNvPr id="7" name="Table 6"/>
          <p:cNvGraphicFramePr>
            <a:graphicFrameLocks noGrp="1"/>
          </p:cNvGraphicFramePr>
          <p:nvPr/>
        </p:nvGraphicFramePr>
        <p:xfrm>
          <a:off x="704853" y="1247986"/>
          <a:ext cx="8931276" cy="2941920"/>
        </p:xfrm>
        <a:graphic>
          <a:graphicData uri="http://schemas.openxmlformats.org/drawingml/2006/table">
            <a:tbl>
              <a:tblPr firstRow="1" bandRow="1">
                <a:tableStyleId>{5C22544A-7EE6-4342-B048-85BDC9FD1C3A}</a:tableStyleId>
              </a:tblPr>
              <a:tblGrid>
                <a:gridCol w="514351"/>
                <a:gridCol w="8416925"/>
              </a:tblGrid>
              <a:tr h="352319">
                <a:tc>
                  <a:txBody>
                    <a:bodyPr/>
                    <a:lstStyle/>
                    <a:p>
                      <a:r>
                        <a:rPr lang="en-US" sz="1800" b="0" dirty="0" smtClean="0">
                          <a:solidFill>
                            <a:schemeClr val="tx1"/>
                          </a:solidFill>
                        </a:rPr>
                        <a:t>1</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About the Stock Pitch Competition</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0" dirty="0" smtClean="0">
                          <a:solidFill>
                            <a:schemeClr val="tx1"/>
                          </a:solidFill>
                        </a:rPr>
                        <a:t>2</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Student</a:t>
                      </a:r>
                      <a:r>
                        <a:rPr lang="en-US" sz="1800" b="0" baseline="0" dirty="0" smtClean="0">
                          <a:solidFill>
                            <a:schemeClr val="tx1"/>
                          </a:solidFill>
                        </a:rPr>
                        <a:t> Investment Fund update</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1" dirty="0" smtClean="0">
                          <a:solidFill>
                            <a:schemeClr val="bg1"/>
                          </a:solidFill>
                        </a:rPr>
                        <a:t>3</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800" b="1" dirty="0" smtClean="0">
                          <a:solidFill>
                            <a:schemeClr val="bg1"/>
                          </a:solidFill>
                        </a:rPr>
                        <a:t>Competition’s Judges</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52319">
                <a:tc>
                  <a:txBody>
                    <a:bodyPr/>
                    <a:lstStyle/>
                    <a:p>
                      <a:r>
                        <a:rPr lang="en-US" sz="1800" b="0" dirty="0" smtClean="0">
                          <a:solidFill>
                            <a:schemeClr val="tx1"/>
                          </a:solidFill>
                        </a:rPr>
                        <a:t>4</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Stock</a:t>
                      </a:r>
                      <a:r>
                        <a:rPr lang="en-US" sz="1800" b="0" baseline="0" dirty="0" smtClean="0">
                          <a:solidFill>
                            <a:schemeClr val="tx1"/>
                          </a:solidFill>
                        </a:rPr>
                        <a:t> Pitch Finalists</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0" dirty="0" smtClean="0">
                          <a:solidFill>
                            <a:schemeClr val="tx1"/>
                          </a:solidFill>
                        </a:rPr>
                        <a:t>5</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Student Presentations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0" dirty="0" smtClean="0">
                          <a:solidFill>
                            <a:schemeClr val="tx1"/>
                          </a:solidFill>
                        </a:rPr>
                        <a:t>6</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Judges’</a:t>
                      </a:r>
                      <a:r>
                        <a:rPr lang="en-US" sz="1800" b="0" baseline="0" dirty="0" smtClean="0">
                          <a:solidFill>
                            <a:schemeClr val="tx1"/>
                          </a:solidFill>
                        </a:rPr>
                        <a:t> final decision</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 name="Picture 4" descr="IMC logo"/>
          <p:cNvPicPr>
            <a:picLocks noChangeAspect="1" noChangeArrowheads="1"/>
          </p:cNvPicPr>
          <p:nvPr/>
        </p:nvPicPr>
        <p:blipFill>
          <a:blip r:embed="rId3" cstate="print"/>
          <a:srcRect/>
          <a:stretch>
            <a:fillRect/>
          </a:stretch>
        </p:blipFill>
        <p:spPr bwMode="auto">
          <a:xfrm>
            <a:off x="8788401" y="5588008"/>
            <a:ext cx="86360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Complicated Incentive Structure at GP Level</a:t>
            </a:r>
            <a:endParaRPr lang="en-US" dirty="0"/>
          </a:p>
        </p:txBody>
      </p:sp>
      <p:sp>
        <p:nvSpPr>
          <p:cNvPr id="3" name="Slide Number Placeholder 2"/>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80</a:t>
            </a:fld>
            <a:endParaRPr lang="en-US" dirty="0">
              <a:solidFill>
                <a:prstClr val="black">
                  <a:lumMod val="65000"/>
                  <a:lumOff val="35000"/>
                </a:prstClr>
              </a:solidFill>
              <a:latin typeface="Century Gothic"/>
            </a:endParaRPr>
          </a:p>
        </p:txBody>
      </p:sp>
      <p:pic>
        <p:nvPicPr>
          <p:cNvPr id="4" name="Picture 3"/>
          <p:cNvPicPr>
            <a:picLocks noChangeAspect="1"/>
          </p:cNvPicPr>
          <p:nvPr/>
        </p:nvPicPr>
        <p:blipFill rotWithShape="1">
          <a:blip r:embed="rId2"/>
          <a:srcRect t="1944"/>
          <a:stretch/>
        </p:blipFill>
        <p:spPr>
          <a:xfrm>
            <a:off x="585189" y="3939710"/>
            <a:ext cx="8670848" cy="1834651"/>
          </a:xfrm>
          <a:prstGeom prst="rect">
            <a:avLst/>
          </a:prstGeom>
        </p:spPr>
      </p:pic>
      <p:sp>
        <p:nvSpPr>
          <p:cNvPr id="5" name="Rectangle 4"/>
          <p:cNvSpPr/>
          <p:nvPr/>
        </p:nvSpPr>
        <p:spPr>
          <a:xfrm>
            <a:off x="585189" y="1664748"/>
            <a:ext cx="8263454" cy="1955187"/>
          </a:xfrm>
          <a:prstGeom prst="rect">
            <a:avLst/>
          </a:prstGeom>
        </p:spPr>
        <p:txBody>
          <a:bodyPr vert="horz" lIns="91440" tIns="45720" rIns="91440" bIns="45720" rtlCol="0">
            <a:normAutofit fontScale="92500" lnSpcReduction="10000"/>
          </a:bodyPr>
          <a:lstStyle/>
          <a:p>
            <a:pPr marL="342900" indent="-342900" fontAlgn="auto">
              <a:spcBef>
                <a:spcPts val="600"/>
              </a:spcBef>
              <a:spcAft>
                <a:spcPts val="0"/>
              </a:spcAft>
              <a:buClr>
                <a:srgbClr val="6076B4"/>
              </a:buClr>
              <a:buFont typeface="Wingdings 2" pitchFamily="18" charset="2"/>
              <a:buChar char=""/>
            </a:pPr>
            <a:r>
              <a:rPr lang="en-US" sz="1400" u="none" dirty="0" smtClean="0">
                <a:solidFill>
                  <a:prstClr val="black">
                    <a:lumMod val="65000"/>
                    <a:lumOff val="35000"/>
                  </a:prstClr>
                </a:solidFill>
                <a:latin typeface="Century Gothic"/>
              </a:rPr>
              <a:t>Cheniere owns </a:t>
            </a:r>
            <a:r>
              <a:rPr lang="en-US" sz="1400" u="none" dirty="0">
                <a:solidFill>
                  <a:prstClr val="black">
                    <a:lumMod val="65000"/>
                    <a:lumOff val="35000"/>
                  </a:prstClr>
                </a:solidFill>
                <a:latin typeface="Century Gothic"/>
              </a:rPr>
              <a:t>the </a:t>
            </a:r>
            <a:r>
              <a:rPr lang="en-US" sz="1400" u="none" dirty="0" smtClean="0">
                <a:solidFill>
                  <a:prstClr val="black">
                    <a:lumMod val="65000"/>
                    <a:lumOff val="35000"/>
                  </a:prstClr>
                </a:solidFill>
                <a:latin typeface="Century Gothic"/>
              </a:rPr>
              <a:t>GP and the LP </a:t>
            </a:r>
            <a:r>
              <a:rPr lang="en-US" sz="1400" u="none" dirty="0">
                <a:solidFill>
                  <a:prstClr val="black">
                    <a:lumMod val="65000"/>
                    <a:lumOff val="35000"/>
                  </a:prstClr>
                </a:solidFill>
                <a:latin typeface="Century Gothic"/>
              </a:rPr>
              <a:t>of CQP </a:t>
            </a:r>
            <a:r>
              <a:rPr lang="en-US" sz="1400" u="none" dirty="0" smtClean="0">
                <a:solidFill>
                  <a:prstClr val="black">
                    <a:lumMod val="65000"/>
                    <a:lumOff val="35000"/>
                  </a:prstClr>
                </a:solidFill>
                <a:latin typeface="Century Gothic"/>
              </a:rPr>
              <a:t>(86.8%).</a:t>
            </a:r>
          </a:p>
          <a:p>
            <a:pPr marL="342900" indent="-342900" fontAlgn="auto">
              <a:spcBef>
                <a:spcPts val="600"/>
              </a:spcBef>
              <a:spcAft>
                <a:spcPts val="0"/>
              </a:spcAft>
              <a:buClr>
                <a:srgbClr val="6076B4"/>
              </a:buClr>
              <a:buFont typeface="Wingdings 2" pitchFamily="18" charset="2"/>
              <a:buChar char=""/>
            </a:pPr>
            <a:r>
              <a:rPr lang="en-US" sz="1400" u="none" dirty="0" smtClean="0">
                <a:solidFill>
                  <a:prstClr val="black">
                    <a:lumMod val="65000"/>
                    <a:lumOff val="35000"/>
                  </a:prstClr>
                </a:solidFill>
                <a:latin typeface="Century Gothic"/>
              </a:rPr>
              <a:t>Cheniere owns 12.0mm </a:t>
            </a:r>
            <a:r>
              <a:rPr lang="en-US" sz="1400" u="none" dirty="0">
                <a:solidFill>
                  <a:prstClr val="black">
                    <a:lumMod val="65000"/>
                    <a:lumOff val="35000"/>
                  </a:prstClr>
                </a:solidFill>
                <a:latin typeface="Century Gothic"/>
              </a:rPr>
              <a:t>common </a:t>
            </a:r>
            <a:r>
              <a:rPr lang="en-US" sz="1400" u="none" dirty="0" smtClean="0">
                <a:solidFill>
                  <a:prstClr val="black">
                    <a:lumMod val="65000"/>
                    <a:lumOff val="35000"/>
                  </a:prstClr>
                </a:solidFill>
                <a:latin typeface="Century Gothic"/>
              </a:rPr>
              <a:t>units </a:t>
            </a:r>
            <a:r>
              <a:rPr lang="en-US" sz="1400" u="none" dirty="0">
                <a:solidFill>
                  <a:prstClr val="black">
                    <a:lumMod val="65000"/>
                    <a:lumOff val="35000"/>
                  </a:prstClr>
                </a:solidFill>
                <a:latin typeface="Century Gothic"/>
              </a:rPr>
              <a:t>in </a:t>
            </a:r>
            <a:r>
              <a:rPr lang="en-US" sz="1400" u="none" dirty="0" smtClean="0">
                <a:solidFill>
                  <a:prstClr val="black">
                    <a:lumMod val="65000"/>
                    <a:lumOff val="35000"/>
                  </a:prstClr>
                </a:solidFill>
                <a:latin typeface="Century Gothic"/>
              </a:rPr>
              <a:t>CQP,135.4mm </a:t>
            </a:r>
            <a:r>
              <a:rPr lang="en-US" sz="1400" u="none" dirty="0">
                <a:solidFill>
                  <a:prstClr val="black">
                    <a:lumMod val="65000"/>
                    <a:lumOff val="35000"/>
                  </a:prstClr>
                </a:solidFill>
                <a:latin typeface="Century Gothic"/>
              </a:rPr>
              <a:t>subordinated units and 3.4mm general partner units. </a:t>
            </a:r>
            <a:endParaRPr lang="en-US" sz="1400" u="none" dirty="0" smtClean="0">
              <a:solidFill>
                <a:prstClr val="black">
                  <a:lumMod val="65000"/>
                  <a:lumOff val="35000"/>
                </a:prstClr>
              </a:solidFill>
              <a:latin typeface="Century Gothic"/>
            </a:endParaRPr>
          </a:p>
          <a:p>
            <a:pPr marL="342900" indent="-342900" fontAlgn="auto">
              <a:spcBef>
                <a:spcPts val="600"/>
              </a:spcBef>
              <a:spcAft>
                <a:spcPts val="0"/>
              </a:spcAft>
              <a:buClr>
                <a:srgbClr val="6076B4"/>
              </a:buClr>
              <a:buFont typeface="Wingdings 2" pitchFamily="18" charset="2"/>
              <a:buChar char=""/>
            </a:pPr>
            <a:r>
              <a:rPr lang="en-US" sz="1400" u="none" dirty="0" smtClean="0">
                <a:solidFill>
                  <a:prstClr val="black">
                    <a:lumMod val="65000"/>
                    <a:lumOff val="35000"/>
                  </a:prstClr>
                </a:solidFill>
                <a:latin typeface="Century Gothic"/>
              </a:rPr>
              <a:t>Currently </a:t>
            </a:r>
            <a:r>
              <a:rPr lang="en-US" sz="1400" u="none" dirty="0">
                <a:solidFill>
                  <a:prstClr val="black">
                    <a:lumMod val="65000"/>
                    <a:lumOff val="35000"/>
                  </a:prstClr>
                </a:solidFill>
                <a:latin typeface="Century Gothic"/>
              </a:rPr>
              <a:t>CQP only pays the MQD to common </a:t>
            </a:r>
            <a:r>
              <a:rPr lang="en-US" sz="1400" u="none" dirty="0" smtClean="0">
                <a:solidFill>
                  <a:prstClr val="black">
                    <a:lumMod val="65000"/>
                    <a:lumOff val="35000"/>
                  </a:prstClr>
                </a:solidFill>
                <a:latin typeface="Century Gothic"/>
              </a:rPr>
              <a:t>unit holders. </a:t>
            </a:r>
          </a:p>
          <a:p>
            <a:pPr marL="342900" indent="-342900" fontAlgn="auto">
              <a:spcBef>
                <a:spcPts val="600"/>
              </a:spcBef>
              <a:spcAft>
                <a:spcPts val="0"/>
              </a:spcAft>
              <a:buClr>
                <a:srgbClr val="6076B4"/>
              </a:buClr>
              <a:buFont typeface="Wingdings 2" pitchFamily="18" charset="2"/>
              <a:buChar char=""/>
            </a:pPr>
            <a:r>
              <a:rPr lang="en-US" sz="1400" u="none" dirty="0" smtClean="0">
                <a:solidFill>
                  <a:prstClr val="black">
                    <a:lumMod val="65000"/>
                    <a:lumOff val="35000"/>
                  </a:prstClr>
                </a:solidFill>
                <a:latin typeface="Century Gothic"/>
              </a:rPr>
              <a:t>Subordinated unit holders </a:t>
            </a:r>
            <a:r>
              <a:rPr lang="en-US" sz="1400" u="none" dirty="0">
                <a:solidFill>
                  <a:prstClr val="black">
                    <a:lumMod val="65000"/>
                    <a:lumOff val="35000"/>
                  </a:prstClr>
                </a:solidFill>
                <a:latin typeface="Century Gothic"/>
              </a:rPr>
              <a:t>are not receiving distributions. </a:t>
            </a:r>
            <a:endParaRPr lang="en-US" sz="1400" u="none" dirty="0" smtClean="0">
              <a:solidFill>
                <a:prstClr val="black">
                  <a:lumMod val="65000"/>
                  <a:lumOff val="35000"/>
                </a:prstClr>
              </a:solidFill>
              <a:latin typeface="Century Gothic"/>
            </a:endParaRPr>
          </a:p>
          <a:p>
            <a:pPr marL="342900" indent="-342900" fontAlgn="auto">
              <a:spcBef>
                <a:spcPts val="600"/>
              </a:spcBef>
              <a:spcAft>
                <a:spcPts val="0"/>
              </a:spcAft>
              <a:buClr>
                <a:srgbClr val="6076B4"/>
              </a:buClr>
              <a:buFont typeface="Wingdings 2" pitchFamily="18" charset="2"/>
              <a:buChar char=""/>
            </a:pPr>
            <a:r>
              <a:rPr lang="en-US" sz="1400" u="none" dirty="0" smtClean="0">
                <a:solidFill>
                  <a:prstClr val="black">
                    <a:lumMod val="65000"/>
                    <a:lumOff val="35000"/>
                  </a:prstClr>
                </a:solidFill>
                <a:latin typeface="Century Gothic"/>
              </a:rPr>
              <a:t>The </a:t>
            </a:r>
            <a:r>
              <a:rPr lang="en-US" sz="1400" u="none" dirty="0">
                <a:solidFill>
                  <a:prstClr val="black">
                    <a:lumMod val="65000"/>
                    <a:lumOff val="35000"/>
                  </a:prstClr>
                </a:solidFill>
                <a:latin typeface="Century Gothic"/>
              </a:rPr>
              <a:t>general partner manages CQP’s businesses, and through its ownership of incentive distribution rights, is incented to grow CQP’s distributions. Distribution target levels were set at CQP’s </a:t>
            </a:r>
            <a:r>
              <a:rPr lang="en-US" sz="1400" u="none" dirty="0" smtClean="0">
                <a:solidFill>
                  <a:prstClr val="black">
                    <a:lumMod val="65000"/>
                    <a:lumOff val="35000"/>
                  </a:prstClr>
                </a:solidFill>
                <a:latin typeface="Century Gothic"/>
              </a:rPr>
              <a:t>formation:</a:t>
            </a:r>
            <a:endParaRPr lang="en-US" sz="1400" u="none"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20481179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114800"/>
            <a:ext cx="9658350" cy="877824"/>
          </a:xfrm>
        </p:spPr>
        <p:txBody>
          <a:bodyPr/>
          <a:lstStyle/>
          <a:p>
            <a:r>
              <a:rPr lang="en-US" dirty="0" smtClean="0"/>
              <a:t>Market Dynamics</a:t>
            </a:r>
            <a:endParaRPr lang="en-US" dirty="0"/>
          </a:p>
        </p:txBody>
      </p:sp>
      <p:sp>
        <p:nvSpPr>
          <p:cNvPr id="6" name="Subtitle 5"/>
          <p:cNvSpPr>
            <a:spLocks noGrp="1"/>
          </p:cNvSpPr>
          <p:nvPr>
            <p:ph type="subTitle" idx="1"/>
          </p:nvPr>
        </p:nvSpPr>
        <p:spPr>
          <a:xfrm>
            <a:off x="990600" y="5002308"/>
            <a:ext cx="8667750" cy="1855695"/>
          </a:xfrm>
        </p:spPr>
        <p:txBody>
          <a:bodyPr/>
          <a:lstStyle/>
          <a:p>
            <a:r>
              <a:rPr lang="en-US" dirty="0" smtClean="0"/>
              <a:t> </a:t>
            </a:r>
            <a:endParaRPr lang="en-US" dirty="0"/>
          </a:p>
        </p:txBody>
      </p:sp>
      <p:sp>
        <p:nvSpPr>
          <p:cNvPr id="4" name="Slide Number Placeholder 3"/>
          <p:cNvSpPr>
            <a:spLocks noGrp="1"/>
          </p:cNvSpPr>
          <p:nvPr>
            <p:ph type="sldNum" sz="quarter" idx="4294967295"/>
          </p:nvPr>
        </p:nvSpPr>
        <p:spPr>
          <a:xfrm>
            <a:off x="9527505" y="6569078"/>
            <a:ext cx="495300" cy="365125"/>
          </a:xfrm>
        </p:spPr>
        <p:txBody>
          <a:bodyPr/>
          <a:lstStyle/>
          <a:p>
            <a:fld id="{057D71CE-88F4-D44C-9C9D-F00E8FEB0C11}" type="slidenum">
              <a:rPr lang="en-US" smtClean="0">
                <a:solidFill>
                  <a:prstClr val="black">
                    <a:lumMod val="65000"/>
                    <a:lumOff val="35000"/>
                  </a:prstClr>
                </a:solidFill>
                <a:latin typeface="Century Gothic"/>
              </a:rPr>
              <a:pPr/>
              <a:t>81</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32824151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Natural Gas Market</a:t>
            </a:r>
            <a:endParaRPr lang="en-US" dirty="0"/>
          </a:p>
        </p:txBody>
      </p:sp>
      <p:pic>
        <p:nvPicPr>
          <p:cNvPr id="5" name="Content Placeholder 4"/>
          <p:cNvPicPr>
            <a:picLocks noGrp="1" noChangeAspect="1"/>
          </p:cNvPicPr>
          <p:nvPr>
            <p:ph idx="1"/>
          </p:nvPr>
        </p:nvPicPr>
        <p:blipFill>
          <a:blip r:embed="rId3"/>
          <a:srcRect l="3528" r="3528"/>
          <a:stretch>
            <a:fillRect/>
          </a:stretch>
        </p:blipFill>
        <p:spPr>
          <a:xfrm>
            <a:off x="727654" y="1379842"/>
            <a:ext cx="8724323" cy="4819588"/>
          </a:xfrm>
        </p:spPr>
      </p:pic>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82</a:t>
            </a:fld>
            <a:endParaRPr lang="en-US" dirty="0">
              <a:solidFill>
                <a:prstClr val="black">
                  <a:lumMod val="65000"/>
                  <a:lumOff val="35000"/>
                </a:prstClr>
              </a:solidFill>
              <a:latin typeface="Century Gothic"/>
            </a:endParaRPr>
          </a:p>
        </p:txBody>
      </p:sp>
    </p:spTree>
    <p:extLst>
      <p:ext uri="{BB962C8B-B14F-4D97-AF65-F5344CB8AC3E}">
        <p14:creationId xmlns:p14="http://schemas.microsoft.com/office/powerpoint/2010/main" xmlns="" val="12984234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Global Petroleum Demand - Stationary Sources</a:t>
            </a:r>
            <a:endParaRPr lang="en-US"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83</a:t>
            </a:fld>
            <a:endParaRPr lang="en-US" dirty="0">
              <a:solidFill>
                <a:prstClr val="black">
                  <a:lumMod val="65000"/>
                  <a:lumOff val="35000"/>
                </a:prstClr>
              </a:solidFill>
              <a:latin typeface="Century Gothic"/>
            </a:endParaRPr>
          </a:p>
        </p:txBody>
      </p:sp>
      <p:sp>
        <p:nvSpPr>
          <p:cNvPr id="11" name="Rectangle 10"/>
          <p:cNvSpPr/>
          <p:nvPr/>
        </p:nvSpPr>
        <p:spPr>
          <a:xfrm>
            <a:off x="953675" y="6481874"/>
            <a:ext cx="4953000" cy="174407"/>
          </a:xfrm>
          <a:prstGeom prst="rect">
            <a:avLst/>
          </a:prstGeom>
        </p:spPr>
        <p:txBody>
          <a:bodyPr>
            <a:spAutoFit/>
          </a:bodyPr>
          <a:lstStyle/>
          <a:p>
            <a:pPr defTabSz="457200" fontAlgn="auto">
              <a:spcBef>
                <a:spcPts val="0"/>
              </a:spcBef>
              <a:spcAft>
                <a:spcPts val="0"/>
              </a:spcAft>
            </a:pPr>
            <a:r>
              <a:rPr lang="en-US" sz="800" i="1" u="none" baseline="30000" dirty="0">
                <a:solidFill>
                  <a:prstClr val="black"/>
                </a:solidFill>
                <a:latin typeface="Century Gothic"/>
              </a:rPr>
              <a:t>Source: PIRA Energy Group, “The Potential for Natural Gas Substitution of Stationary Petroleum Demand”, January 2010</a:t>
            </a:r>
            <a:endParaRPr lang="en-US" sz="800" u="none" dirty="0">
              <a:solidFill>
                <a:prstClr val="black"/>
              </a:solidFill>
              <a:latin typeface="Century Gothic"/>
            </a:endParaRPr>
          </a:p>
        </p:txBody>
      </p:sp>
      <p:sp>
        <p:nvSpPr>
          <p:cNvPr id="12" name="Rectangle 11"/>
          <p:cNvSpPr/>
          <p:nvPr/>
        </p:nvSpPr>
        <p:spPr>
          <a:xfrm>
            <a:off x="1075480" y="5772107"/>
            <a:ext cx="7755040" cy="553998"/>
          </a:xfrm>
          <a:prstGeom prst="rect">
            <a:avLst/>
          </a:prstGeom>
          <a:solidFill>
            <a:schemeClr val="accent3"/>
          </a:solidFill>
        </p:spPr>
        <p:txBody>
          <a:bodyPr wrap="square" anchor="ctr">
            <a:spAutoFit/>
          </a:bodyPr>
          <a:lstStyle/>
          <a:p>
            <a:pPr algn="ctr" defTabSz="457200" fontAlgn="auto">
              <a:spcBef>
                <a:spcPts val="0"/>
              </a:spcBef>
              <a:spcAft>
                <a:spcPts val="0"/>
              </a:spcAft>
            </a:pPr>
            <a:r>
              <a:rPr lang="en-US" b="1" u="none" baseline="30000" dirty="0">
                <a:solidFill>
                  <a:prstClr val="black"/>
                </a:solidFill>
                <a:latin typeface="Century Gothic"/>
              </a:rPr>
              <a:t>Global oil use totals 19 million b/d (~22%) in stationary sources, such as industrial, power </a:t>
            </a:r>
            <a:r>
              <a:rPr lang="en-US" b="1" u="none" baseline="30000" dirty="0" smtClean="0">
                <a:solidFill>
                  <a:prstClr val="black"/>
                </a:solidFill>
                <a:latin typeface="Century Gothic"/>
              </a:rPr>
              <a:t>and</a:t>
            </a:r>
            <a:r>
              <a:rPr lang="en-US" b="1" u="none" dirty="0" smtClean="0">
                <a:solidFill>
                  <a:prstClr val="black"/>
                </a:solidFill>
                <a:latin typeface="Century Gothic"/>
              </a:rPr>
              <a:t> </a:t>
            </a:r>
            <a:r>
              <a:rPr lang="en-US" b="1" u="none" baseline="30000" dirty="0" smtClean="0">
                <a:solidFill>
                  <a:prstClr val="black"/>
                </a:solidFill>
                <a:latin typeface="Century Gothic"/>
              </a:rPr>
              <a:t>heating</a:t>
            </a:r>
            <a:r>
              <a:rPr lang="en-US" b="1" u="none" baseline="30000" dirty="0">
                <a:solidFill>
                  <a:prstClr val="black"/>
                </a:solidFill>
                <a:latin typeface="Century Gothic"/>
              </a:rPr>
              <a:t>, that could be switched to natural gas: equivalent to 100+ Bcf/d natural gas </a:t>
            </a:r>
            <a:r>
              <a:rPr lang="en-US" b="1" u="none" baseline="30000" dirty="0" smtClean="0">
                <a:solidFill>
                  <a:prstClr val="black"/>
                </a:solidFill>
                <a:latin typeface="Century Gothic"/>
              </a:rPr>
              <a:t>demand</a:t>
            </a:r>
            <a:endParaRPr lang="en-US" u="none" dirty="0">
              <a:solidFill>
                <a:prstClr val="black"/>
              </a:solidFill>
              <a:latin typeface="Century Gothic"/>
            </a:endParaRPr>
          </a:p>
        </p:txBody>
      </p:sp>
      <p:pic>
        <p:nvPicPr>
          <p:cNvPr id="2" name="Picture 1"/>
          <p:cNvPicPr>
            <a:picLocks noChangeAspect="1"/>
          </p:cNvPicPr>
          <p:nvPr/>
        </p:nvPicPr>
        <p:blipFill>
          <a:blip r:embed="rId2"/>
          <a:stretch>
            <a:fillRect/>
          </a:stretch>
        </p:blipFill>
        <p:spPr>
          <a:xfrm>
            <a:off x="582462" y="1367634"/>
            <a:ext cx="8741078" cy="4405067"/>
          </a:xfrm>
          <a:prstGeom prst="rect">
            <a:avLst/>
          </a:prstGeom>
        </p:spPr>
      </p:pic>
    </p:spTree>
    <p:extLst>
      <p:ext uri="{BB962C8B-B14F-4D97-AF65-F5344CB8AC3E}">
        <p14:creationId xmlns:p14="http://schemas.microsoft.com/office/powerpoint/2010/main" xmlns="" val="42522923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LNG Market</a:t>
            </a:r>
            <a:endParaRPr lang="en-US"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84</a:t>
            </a:fld>
            <a:endParaRPr lang="en-US" dirty="0">
              <a:solidFill>
                <a:prstClr val="black">
                  <a:lumMod val="65000"/>
                  <a:lumOff val="35000"/>
                </a:prstClr>
              </a:solidFill>
              <a:latin typeface="Century Gothic"/>
            </a:endParaRPr>
          </a:p>
        </p:txBody>
      </p:sp>
      <p:pic>
        <p:nvPicPr>
          <p:cNvPr id="3" name="Picture 2"/>
          <p:cNvPicPr>
            <a:picLocks noChangeAspect="1"/>
          </p:cNvPicPr>
          <p:nvPr/>
        </p:nvPicPr>
        <p:blipFill>
          <a:blip r:embed="rId2"/>
          <a:stretch>
            <a:fillRect/>
          </a:stretch>
        </p:blipFill>
        <p:spPr>
          <a:xfrm>
            <a:off x="963083" y="1435072"/>
            <a:ext cx="7966075" cy="5245100"/>
          </a:xfrm>
          <a:prstGeom prst="rect">
            <a:avLst/>
          </a:prstGeom>
        </p:spPr>
      </p:pic>
    </p:spTree>
    <p:extLst>
      <p:ext uri="{BB962C8B-B14F-4D97-AF65-F5344CB8AC3E}">
        <p14:creationId xmlns:p14="http://schemas.microsoft.com/office/powerpoint/2010/main" xmlns="" val="13087565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 Liquefaction Capacity Additions</a:t>
            </a:r>
            <a:endParaRPr lang="en-US" dirty="0"/>
          </a:p>
        </p:txBody>
      </p:sp>
      <p:sp>
        <p:nvSpPr>
          <p:cNvPr id="4" name="Slide Number Placeholder 3"/>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85</a:t>
            </a:fld>
            <a:endParaRPr lang="en-US" dirty="0">
              <a:solidFill>
                <a:prstClr val="black">
                  <a:lumMod val="65000"/>
                  <a:lumOff val="35000"/>
                </a:prstClr>
              </a:solidFill>
              <a:latin typeface="Century Gothic"/>
            </a:endParaRPr>
          </a:p>
        </p:txBody>
      </p:sp>
      <p:pic>
        <p:nvPicPr>
          <p:cNvPr id="3" name="Picture 2"/>
          <p:cNvPicPr>
            <a:picLocks noChangeAspect="1"/>
          </p:cNvPicPr>
          <p:nvPr/>
        </p:nvPicPr>
        <p:blipFill>
          <a:blip r:embed="rId2"/>
          <a:stretch>
            <a:fillRect/>
          </a:stretch>
        </p:blipFill>
        <p:spPr>
          <a:xfrm>
            <a:off x="522817" y="1306576"/>
            <a:ext cx="8846608" cy="4876800"/>
          </a:xfrm>
          <a:prstGeom prst="rect">
            <a:avLst/>
          </a:prstGeom>
        </p:spPr>
      </p:pic>
    </p:spTree>
    <p:extLst>
      <p:ext uri="{BB962C8B-B14F-4D97-AF65-F5344CB8AC3E}">
        <p14:creationId xmlns:p14="http://schemas.microsoft.com/office/powerpoint/2010/main" xmlns="" val="38031397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 Onshore Receiving Terminals</a:t>
            </a:r>
            <a:endParaRPr lang="en-US" dirty="0"/>
          </a:p>
        </p:txBody>
      </p:sp>
      <p:sp>
        <p:nvSpPr>
          <p:cNvPr id="3" name="Slide Number Placeholder 2"/>
          <p:cNvSpPr>
            <a:spLocks noGrp="1"/>
          </p:cNvSpPr>
          <p:nvPr>
            <p:ph type="sldNum" sz="quarter" idx="12"/>
          </p:nvPr>
        </p:nvSpPr>
        <p:spPr/>
        <p:txBody>
          <a:bodyPr/>
          <a:lstStyle/>
          <a:p>
            <a:fld id="{057D71CE-88F4-D44C-9C9D-F00E8FEB0C11}" type="slidenum">
              <a:rPr lang="en-US" smtClean="0">
                <a:solidFill>
                  <a:prstClr val="black">
                    <a:lumMod val="65000"/>
                    <a:lumOff val="35000"/>
                  </a:prstClr>
                </a:solidFill>
                <a:latin typeface="Century Gothic"/>
              </a:rPr>
              <a:pPr/>
              <a:t>86</a:t>
            </a:fld>
            <a:endParaRPr lang="en-US" dirty="0">
              <a:solidFill>
                <a:prstClr val="black">
                  <a:lumMod val="65000"/>
                  <a:lumOff val="35000"/>
                </a:prstClr>
              </a:solidFill>
              <a:latin typeface="Century Gothic"/>
            </a:endParaRPr>
          </a:p>
        </p:txBody>
      </p:sp>
      <p:pic>
        <p:nvPicPr>
          <p:cNvPr id="19" name="Picture 18"/>
          <p:cNvPicPr>
            <a:picLocks noChangeAspect="1"/>
          </p:cNvPicPr>
          <p:nvPr/>
        </p:nvPicPr>
        <p:blipFill>
          <a:blip r:embed="rId2"/>
          <a:stretch>
            <a:fillRect/>
          </a:stretch>
        </p:blipFill>
        <p:spPr>
          <a:xfrm>
            <a:off x="660400" y="1417007"/>
            <a:ext cx="8585200" cy="4927600"/>
          </a:xfrm>
          <a:prstGeom prst="rect">
            <a:avLst/>
          </a:prstGeom>
        </p:spPr>
      </p:pic>
    </p:spTree>
    <p:extLst>
      <p:ext uri="{BB962C8B-B14F-4D97-AF65-F5344CB8AC3E}">
        <p14:creationId xmlns:p14="http://schemas.microsoft.com/office/powerpoint/2010/main" xmlns="" val="21717719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4849" y="531813"/>
            <a:ext cx="8931275" cy="769938"/>
          </a:xfrm>
        </p:spPr>
        <p:txBody>
          <a:bodyPr anchor="t" anchorCtr="0"/>
          <a:lstStyle/>
          <a:p>
            <a:pPr algn="l"/>
            <a:r>
              <a:rPr lang="en-US" sz="2000" b="1" dirty="0" smtClean="0"/>
              <a:t>Agenda</a:t>
            </a:r>
            <a:endParaRPr lang="en-SG" sz="2000" b="1" dirty="0"/>
          </a:p>
        </p:txBody>
      </p:sp>
      <p:graphicFrame>
        <p:nvGraphicFramePr>
          <p:cNvPr id="7" name="Table 6"/>
          <p:cNvGraphicFramePr>
            <a:graphicFrameLocks noGrp="1"/>
          </p:cNvGraphicFramePr>
          <p:nvPr/>
        </p:nvGraphicFramePr>
        <p:xfrm>
          <a:off x="704853" y="1247986"/>
          <a:ext cx="8931276" cy="2941920"/>
        </p:xfrm>
        <a:graphic>
          <a:graphicData uri="http://schemas.openxmlformats.org/drawingml/2006/table">
            <a:tbl>
              <a:tblPr firstRow="1" bandRow="1">
                <a:tableStyleId>{5C22544A-7EE6-4342-B048-85BDC9FD1C3A}</a:tableStyleId>
              </a:tblPr>
              <a:tblGrid>
                <a:gridCol w="514351"/>
                <a:gridCol w="8416925"/>
              </a:tblGrid>
              <a:tr h="352319">
                <a:tc>
                  <a:txBody>
                    <a:bodyPr/>
                    <a:lstStyle/>
                    <a:p>
                      <a:r>
                        <a:rPr lang="en-US" sz="1800" b="0" dirty="0" smtClean="0">
                          <a:solidFill>
                            <a:schemeClr val="tx1"/>
                          </a:solidFill>
                        </a:rPr>
                        <a:t>1</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About the Stock Pitch Competition</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0" dirty="0" smtClean="0">
                          <a:solidFill>
                            <a:schemeClr val="tx1"/>
                          </a:solidFill>
                        </a:rPr>
                        <a:t>2</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Student</a:t>
                      </a:r>
                      <a:r>
                        <a:rPr lang="en-US" sz="1800" b="0" baseline="0" dirty="0" smtClean="0">
                          <a:solidFill>
                            <a:schemeClr val="tx1"/>
                          </a:solidFill>
                        </a:rPr>
                        <a:t> Investment Fund update</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US" sz="1800" b="0" dirty="0" smtClean="0">
                          <a:solidFill>
                            <a:schemeClr val="tx1"/>
                          </a:solidFill>
                        </a:rPr>
                        <a:t>3</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Competition’s Judges</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US" sz="1800" b="0" dirty="0" smtClean="0">
                          <a:solidFill>
                            <a:schemeClr val="tx1"/>
                          </a:solidFill>
                        </a:rPr>
                        <a:t>4</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smtClean="0">
                          <a:solidFill>
                            <a:schemeClr val="tx1"/>
                          </a:solidFill>
                        </a:rPr>
                        <a:t>Stock</a:t>
                      </a:r>
                      <a:r>
                        <a:rPr lang="en-US" sz="1800" b="0" baseline="0" dirty="0" smtClean="0">
                          <a:solidFill>
                            <a:schemeClr val="tx1"/>
                          </a:solidFill>
                        </a:rPr>
                        <a:t> Pitch Finalists</a:t>
                      </a:r>
                      <a:endParaRPr lang="en-US" sz="1800" b="0" dirty="0" smtClean="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2319">
                <a:tc>
                  <a:txBody>
                    <a:bodyPr/>
                    <a:lstStyle/>
                    <a:p>
                      <a:r>
                        <a:rPr lang="en-SG" sz="1800" b="0" dirty="0" smtClean="0">
                          <a:solidFill>
                            <a:schemeClr val="tx1"/>
                          </a:solidFill>
                        </a:rPr>
                        <a:t>5</a:t>
                      </a:r>
                      <a:endParaRPr lang="en-SG" sz="1800" b="0" dirty="0">
                        <a:solidFill>
                          <a:schemeClr val="tx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smtClean="0">
                          <a:solidFill>
                            <a:schemeClr val="tx1"/>
                          </a:solidFill>
                        </a:rPr>
                        <a:t>Student Presentations</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319">
                <a:tc>
                  <a:txBody>
                    <a:bodyPr/>
                    <a:lstStyle/>
                    <a:p>
                      <a:r>
                        <a:rPr lang="en-SG" sz="1800" b="1" dirty="0" smtClean="0">
                          <a:solidFill>
                            <a:schemeClr val="bg1"/>
                          </a:solidFill>
                        </a:rPr>
                        <a:t>6</a:t>
                      </a:r>
                      <a:endParaRPr lang="en-SG" sz="1800" b="1" dirty="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1800" b="1" dirty="0" smtClean="0">
                          <a:solidFill>
                            <a:schemeClr val="bg1"/>
                          </a:solidFill>
                        </a:rPr>
                        <a:t>Judges’</a:t>
                      </a:r>
                      <a:r>
                        <a:rPr lang="en-US" sz="1800" b="1" baseline="0" dirty="0" smtClean="0">
                          <a:solidFill>
                            <a:schemeClr val="bg1"/>
                          </a:solidFill>
                        </a:rPr>
                        <a:t> final decision</a:t>
                      </a:r>
                      <a:endParaRPr lang="en-US" sz="1800" b="1" dirty="0" smtClean="0">
                        <a:solidFill>
                          <a:schemeClr val="bg1"/>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pic>
        <p:nvPicPr>
          <p:cNvPr id="4" name="Picture 4" descr="IMC logo"/>
          <p:cNvPicPr>
            <a:picLocks noChangeAspect="1" noChangeArrowheads="1"/>
          </p:cNvPicPr>
          <p:nvPr/>
        </p:nvPicPr>
        <p:blipFill>
          <a:blip r:embed="rId3" cstate="print"/>
          <a:srcRect/>
          <a:stretch>
            <a:fillRect/>
          </a:stretch>
        </p:blipFill>
        <p:spPr bwMode="auto">
          <a:xfrm>
            <a:off x="8788401" y="5588008"/>
            <a:ext cx="863600" cy="86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04849" y="531813"/>
            <a:ext cx="8931275" cy="769937"/>
          </a:xfrm>
          <a:prstGeom prst="rect">
            <a:avLst/>
          </a:prstGeom>
          <a:noFill/>
        </p:spPr>
        <p:txBody>
          <a:bodyPr wrap="square" rtlCol="0" anchor="b" anchorCtr="0">
            <a:noAutofit/>
          </a:bodyPr>
          <a:lstStyle/>
          <a:p>
            <a:r>
              <a:rPr lang="en-GB" sz="2400" b="1" u="none" dirty="0" smtClean="0"/>
              <a:t>Judges’ final decision</a:t>
            </a:r>
          </a:p>
          <a:p>
            <a:endParaRPr lang="en-SG" u="none" dirty="0"/>
          </a:p>
        </p:txBody>
      </p:sp>
      <p:sp>
        <p:nvSpPr>
          <p:cNvPr id="9" name="Rectangle 8"/>
          <p:cNvSpPr/>
          <p:nvPr/>
        </p:nvSpPr>
        <p:spPr bwMode="auto">
          <a:xfrm>
            <a:off x="704850" y="1389748"/>
            <a:ext cx="8931275" cy="448151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accent2"/>
              </a:buClr>
            </a:pPr>
            <a:endParaRPr lang="en-US" u="none" dirty="0" smtClean="0">
              <a:latin typeface="Arial" charset="0"/>
            </a:endParaRPr>
          </a:p>
          <a:p>
            <a:pPr>
              <a:buClr>
                <a:schemeClr val="accent2"/>
              </a:buClr>
              <a:buFont typeface="Arial" pitchFamily="34" charset="0"/>
              <a:buChar char="•"/>
            </a:pPr>
            <a:endParaRPr lang="en-GB" u="none" dirty="0" smtClean="0">
              <a:latin typeface="Arial" charset="0"/>
            </a:endParaRPr>
          </a:p>
          <a:p>
            <a:pPr lvl="1">
              <a:buClr>
                <a:schemeClr val="accent2"/>
              </a:buClr>
              <a:buFont typeface="Arial" pitchFamily="34" charset="0"/>
              <a:buChar char="•"/>
            </a:pPr>
            <a:endParaRPr lang="en-GB" u="none" dirty="0" smtClean="0">
              <a:latin typeface="Arial" charset="0"/>
            </a:endParaRPr>
          </a:p>
        </p:txBody>
      </p:sp>
      <p:pic>
        <p:nvPicPr>
          <p:cNvPr id="4" name="Picture 4" descr="IMC logo"/>
          <p:cNvPicPr>
            <a:picLocks noChangeAspect="1" noChangeArrowheads="1"/>
          </p:cNvPicPr>
          <p:nvPr/>
        </p:nvPicPr>
        <p:blipFill>
          <a:blip r:embed="rId2" cstate="print"/>
          <a:srcRect/>
          <a:stretch>
            <a:fillRect/>
          </a:stretch>
        </p:blipFill>
        <p:spPr bwMode="auto">
          <a:xfrm>
            <a:off x="8788401" y="5588008"/>
            <a:ext cx="863600" cy="863600"/>
          </a:xfrm>
          <a:prstGeom prst="rect">
            <a:avLst/>
          </a:prstGeom>
          <a:noFill/>
          <a:ln w="9525">
            <a:noFill/>
            <a:miter lim="800000"/>
            <a:headEnd/>
            <a:tailEnd/>
          </a:ln>
        </p:spPr>
      </p:pic>
      <p:sp>
        <p:nvSpPr>
          <p:cNvPr id="5" name="Title 5"/>
          <p:cNvSpPr txBox="1">
            <a:spLocks/>
          </p:cNvSpPr>
          <p:nvPr/>
        </p:nvSpPr>
        <p:spPr>
          <a:xfrm>
            <a:off x="742950" y="2652943"/>
            <a:ext cx="84201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Calibri" pitchFamily="34" charset="0"/>
                <a:ea typeface="+mj-ea"/>
                <a:cs typeface="+mj-cs"/>
              </a:rPr>
              <a:t/>
            </a:r>
            <a:br>
              <a:rPr kumimoji="0" lang="en-US" sz="2400" b="1" i="0" u="none" strike="noStrike" kern="0" cap="none" spc="0" normalizeH="0" baseline="0" noProof="0" dirty="0" smtClean="0">
                <a:ln>
                  <a:noFill/>
                </a:ln>
                <a:solidFill>
                  <a:schemeClr val="tx2"/>
                </a:solidFill>
                <a:effectLst/>
                <a:uLnTx/>
                <a:uFillTx/>
                <a:latin typeface="Calibri" pitchFamily="34" charset="0"/>
                <a:ea typeface="+mj-ea"/>
                <a:cs typeface="+mj-cs"/>
              </a:rPr>
            </a:br>
            <a:r>
              <a:rPr kumimoji="0" lang="en-US" sz="4000" b="1" i="0" u="none" strike="noStrike" kern="0" cap="none" spc="0" normalizeH="0" baseline="0" noProof="0" dirty="0" smtClean="0">
                <a:ln>
                  <a:noFill/>
                </a:ln>
                <a:solidFill>
                  <a:schemeClr val="tx2"/>
                </a:solidFill>
                <a:effectLst/>
                <a:uLnTx/>
                <a:uFillTx/>
                <a:latin typeface="Calibri" pitchFamily="34" charset="0"/>
                <a:ea typeface="+mj-ea"/>
                <a:cs typeface="+mj-cs"/>
              </a:rPr>
              <a:t>And the winner is…</a:t>
            </a:r>
            <a:endParaRPr kumimoji="0" lang="en-SG" sz="3000" b="1" i="0" u="none" strike="noStrike" kern="0" cap="none" spc="0" normalizeH="0" baseline="0" noProof="0" dirty="0">
              <a:ln>
                <a:noFill/>
              </a:ln>
              <a:solidFill>
                <a:schemeClr val="tx2"/>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6" descr="logo_LBS"/>
          <p:cNvPicPr>
            <a:picLocks noChangeAspect="1" noChangeArrowheads="1"/>
          </p:cNvPicPr>
          <p:nvPr/>
        </p:nvPicPr>
        <p:blipFill>
          <a:blip r:embed="rId3" cstate="print"/>
          <a:srcRect/>
          <a:stretch>
            <a:fillRect/>
          </a:stretch>
        </p:blipFill>
        <p:spPr bwMode="auto">
          <a:xfrm>
            <a:off x="246063" y="260350"/>
            <a:ext cx="819150" cy="755650"/>
          </a:xfrm>
          <a:prstGeom prst="rect">
            <a:avLst/>
          </a:prstGeom>
          <a:noFill/>
          <a:ln w="9525">
            <a:noFill/>
            <a:miter lim="800000"/>
            <a:headEnd/>
            <a:tailEnd/>
          </a:ln>
        </p:spPr>
      </p:pic>
      <p:sp>
        <p:nvSpPr>
          <p:cNvPr id="6" name="Title 5"/>
          <p:cNvSpPr>
            <a:spLocks noGrp="1"/>
          </p:cNvSpPr>
          <p:nvPr>
            <p:ph type="ctrTitle"/>
          </p:nvPr>
        </p:nvSpPr>
        <p:spPr>
          <a:xfrm>
            <a:off x="742950" y="1872324"/>
            <a:ext cx="8420100" cy="3918875"/>
          </a:xfrm>
        </p:spPr>
        <p:txBody>
          <a:bodyPr/>
          <a:lstStyle/>
          <a:p>
            <a:pPr algn="ctr"/>
            <a:r>
              <a:rPr lang="en-US" b="1" dirty="0" smtClean="0"/>
              <a:t/>
            </a:r>
            <a:br>
              <a:rPr lang="en-US" b="1" dirty="0" smtClean="0"/>
            </a:br>
            <a:r>
              <a:rPr lang="en-US" sz="4000" b="1" dirty="0" smtClean="0"/>
              <a:t>Thanks for participating!</a:t>
            </a:r>
            <a:br>
              <a:rPr lang="en-US" sz="4000" b="1" dirty="0" smtClean="0"/>
            </a:br>
            <a:r>
              <a:rPr lang="en-US" sz="6000" b="1" dirty="0" smtClean="0"/>
              <a:t/>
            </a:r>
            <a:br>
              <a:rPr lang="en-US" sz="6000" b="1" dirty="0" smtClean="0"/>
            </a:br>
            <a:r>
              <a:rPr lang="en-US" sz="3000" b="1" dirty="0" smtClean="0"/>
              <a:t> </a:t>
            </a:r>
            <a:r>
              <a:rPr lang="en-US" sz="3000" dirty="0" smtClean="0"/>
              <a:t>Next Stock Pitch Competition</a:t>
            </a:r>
            <a:br>
              <a:rPr lang="en-US" sz="3000" dirty="0" smtClean="0"/>
            </a:br>
            <a:r>
              <a:rPr lang="en-US" sz="3000" dirty="0" smtClean="0"/>
              <a:t>Autumn</a:t>
            </a:r>
            <a:r>
              <a:rPr lang="en-US" sz="4000" dirty="0" smtClean="0"/>
              <a:t> 2012</a:t>
            </a:r>
            <a:br>
              <a:rPr lang="en-US" sz="4000" dirty="0" smtClean="0"/>
            </a:br>
            <a:r>
              <a:rPr lang="en-US" sz="4000" dirty="0" smtClean="0"/>
              <a:t/>
            </a:r>
            <a:br>
              <a:rPr lang="en-US" sz="4000" dirty="0" smtClean="0"/>
            </a:br>
            <a:r>
              <a:rPr lang="en-US" dirty="0" smtClean="0"/>
              <a:t>Please, join us at Sainsbury’s lower </a:t>
            </a:r>
            <a:br>
              <a:rPr lang="en-US" dirty="0" smtClean="0"/>
            </a:br>
            <a:r>
              <a:rPr lang="en-US" dirty="0" smtClean="0"/>
              <a:t>ground floor to celebrate</a:t>
            </a:r>
            <a:endParaRPr lang="en-SG" dirty="0"/>
          </a:p>
        </p:txBody>
      </p:sp>
      <p:pic>
        <p:nvPicPr>
          <p:cNvPr id="4" name="Picture 8" descr="IMC logo"/>
          <p:cNvPicPr>
            <a:picLocks noChangeAspect="1" noChangeArrowheads="1"/>
          </p:cNvPicPr>
          <p:nvPr/>
        </p:nvPicPr>
        <p:blipFill>
          <a:blip r:embed="rId4" cstate="print"/>
          <a:srcRect/>
          <a:stretch>
            <a:fillRect/>
          </a:stretch>
        </p:blipFill>
        <p:spPr bwMode="auto">
          <a:xfrm>
            <a:off x="7634514" y="4292161"/>
            <a:ext cx="2002971" cy="2002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709550" y="1092279"/>
            <a:ext cx="7974358" cy="512280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chemeClr val="accent2"/>
              </a:buClr>
            </a:pPr>
            <a:r>
              <a:rPr lang="en-US" sz="1400" b="1" u="none" dirty="0" smtClean="0">
                <a:latin typeface="Arial" charset="0"/>
              </a:rPr>
              <a:t>Daniel M. </a:t>
            </a:r>
            <a:r>
              <a:rPr lang="en-US" sz="1400" b="1" u="none" dirty="0" err="1" smtClean="0">
                <a:latin typeface="Arial" charset="0"/>
              </a:rPr>
              <a:t>Brocklebank</a:t>
            </a:r>
            <a:endParaRPr lang="en-US" sz="1400" b="1" u="none" dirty="0" smtClean="0">
              <a:latin typeface="Arial" charset="0"/>
            </a:endParaRPr>
          </a:p>
          <a:p>
            <a:pPr>
              <a:buClr>
                <a:schemeClr val="accent2"/>
              </a:buClr>
            </a:pPr>
            <a:r>
              <a:rPr lang="en-US" sz="1400" i="1" u="none" dirty="0" err="1" smtClean="0">
                <a:latin typeface="Arial" charset="0"/>
              </a:rPr>
              <a:t>Orbis</a:t>
            </a:r>
            <a:r>
              <a:rPr lang="en-US" sz="1400" i="1" u="none" dirty="0" smtClean="0">
                <a:latin typeface="Arial" charset="0"/>
              </a:rPr>
              <a:t> </a:t>
            </a:r>
          </a:p>
          <a:p>
            <a:pPr>
              <a:buClr>
                <a:schemeClr val="accent2"/>
              </a:buClr>
            </a:pPr>
            <a:r>
              <a:rPr lang="en-GB" sz="1400" u="none" dirty="0" smtClean="0">
                <a:latin typeface="Arial" charset="0"/>
              </a:rPr>
              <a:t>Mr. </a:t>
            </a:r>
            <a:r>
              <a:rPr lang="en-GB" sz="1400" u="none" dirty="0" err="1" smtClean="0">
                <a:latin typeface="Arial" charset="0"/>
              </a:rPr>
              <a:t>Brocklebank</a:t>
            </a:r>
            <a:r>
              <a:rPr lang="en-GB" sz="1400" u="none" dirty="0" smtClean="0">
                <a:latin typeface="Arial" charset="0"/>
              </a:rPr>
              <a:t> joined </a:t>
            </a:r>
            <a:r>
              <a:rPr lang="en-GB" sz="1400" u="none" dirty="0" err="1" smtClean="0">
                <a:latin typeface="Arial" charset="0"/>
              </a:rPr>
              <a:t>Orbis</a:t>
            </a:r>
            <a:r>
              <a:rPr lang="en-GB" sz="1400" u="none" dirty="0" smtClean="0">
                <a:latin typeface="Arial" charset="0"/>
              </a:rPr>
              <a:t> in 2002 and is now a Director of the Company. He has primary responsibility for the UK‐based team of global sector investment analysts and has previous experience at Arthur Andersen. Master of Arts (Honours) in Politics, Philosophy and Economics (Brasenose College, University of Oxford), Chartered Accountant, CFA.</a:t>
            </a:r>
          </a:p>
          <a:p>
            <a:pPr>
              <a:buClr>
                <a:schemeClr val="accent2"/>
              </a:buClr>
            </a:pPr>
            <a:endParaRPr lang="en-US" sz="1400" b="1" u="none" dirty="0" smtClean="0">
              <a:latin typeface="Arial" charset="0"/>
            </a:endParaRPr>
          </a:p>
          <a:p>
            <a:pPr>
              <a:buClr>
                <a:schemeClr val="accent2"/>
              </a:buClr>
            </a:pPr>
            <a:r>
              <a:rPr lang="es-ES" sz="1400" b="1" u="none" dirty="0" smtClean="0">
                <a:latin typeface="Arial" charset="0"/>
              </a:rPr>
              <a:t>Jon </a:t>
            </a:r>
            <a:r>
              <a:rPr lang="es-ES" sz="1400" b="1" u="none" dirty="0" err="1" smtClean="0">
                <a:latin typeface="Arial" charset="0"/>
              </a:rPr>
              <a:t>Guinness</a:t>
            </a:r>
            <a:endParaRPr lang="en-US" sz="1400" b="1" u="none" dirty="0" smtClean="0">
              <a:latin typeface="Arial" charset="0"/>
            </a:endParaRPr>
          </a:p>
          <a:p>
            <a:pPr>
              <a:buClr>
                <a:schemeClr val="accent2"/>
              </a:buClr>
            </a:pPr>
            <a:r>
              <a:rPr lang="en-US" sz="1400" i="1" u="none" dirty="0" smtClean="0">
                <a:latin typeface="Arial" charset="0"/>
              </a:rPr>
              <a:t>Fidelity Worldwide Investment</a:t>
            </a:r>
          </a:p>
          <a:p>
            <a:r>
              <a:rPr lang="en-US" sz="1400" u="none" dirty="0" smtClean="0">
                <a:latin typeface="Arial" pitchFamily="34" charset="0"/>
                <a:cs typeface="Arial" pitchFamily="34" charset="0"/>
              </a:rPr>
              <a:t>Mr. Guinness joined Fidelity in of 2005 as an MBA intern and re-joined Fidelity in Autumn 2006, upon graduating from LBS. He has covered UK Non-Food Retail, UK </a:t>
            </a:r>
            <a:r>
              <a:rPr lang="en-US" sz="1400" u="none" dirty="0" err="1" smtClean="0">
                <a:latin typeface="Arial" pitchFamily="34" charset="0"/>
                <a:cs typeface="Arial" pitchFamily="34" charset="0"/>
              </a:rPr>
              <a:t>Housebuilders</a:t>
            </a:r>
            <a:r>
              <a:rPr lang="en-US" sz="1400" u="none" dirty="0" smtClean="0">
                <a:latin typeface="Arial" pitchFamily="34" charset="0"/>
                <a:cs typeface="Arial" pitchFamily="34" charset="0"/>
              </a:rPr>
              <a:t> and Builders, and Large Cap Telecoms, and was a TMT Team Leader..Now Jon covers US Consumer companies for the Global Team and has previous experience at Bain. He has a Masters Degree from LSE and graduated in Economics from Cambridge University.</a:t>
            </a:r>
          </a:p>
          <a:p>
            <a:endParaRPr lang="es-ES" sz="1400" u="none" dirty="0" smtClean="0">
              <a:latin typeface="Arial" pitchFamily="34" charset="0"/>
              <a:cs typeface="Arial" pitchFamily="34" charset="0"/>
            </a:endParaRPr>
          </a:p>
          <a:p>
            <a:r>
              <a:rPr lang="es-ES" sz="1400" b="1" u="none" dirty="0" smtClean="0">
                <a:latin typeface="Arial" pitchFamily="34" charset="0"/>
                <a:cs typeface="Arial" pitchFamily="34" charset="0"/>
              </a:rPr>
              <a:t>Alexandra </a:t>
            </a:r>
            <a:r>
              <a:rPr lang="es-ES" sz="1400" b="1" u="none" dirty="0" err="1" smtClean="0">
                <a:latin typeface="Arial" pitchFamily="34" charset="0"/>
                <a:cs typeface="Arial" pitchFamily="34" charset="0"/>
              </a:rPr>
              <a:t>Perricone</a:t>
            </a:r>
            <a:endParaRPr lang="es-ES" sz="1400" b="1" u="none" dirty="0" smtClean="0">
              <a:latin typeface="Arial" pitchFamily="34" charset="0"/>
              <a:cs typeface="Arial" pitchFamily="34" charset="0"/>
            </a:endParaRPr>
          </a:p>
          <a:p>
            <a:r>
              <a:rPr lang="es-ES" sz="1400" i="1" u="none" dirty="0" err="1" smtClean="0">
                <a:latin typeface="Arial" pitchFamily="34" charset="0"/>
                <a:cs typeface="Arial" pitchFamily="34" charset="0"/>
              </a:rPr>
              <a:t>Sanford</a:t>
            </a:r>
            <a:r>
              <a:rPr lang="es-ES" sz="1400" i="1" u="none" dirty="0" smtClean="0">
                <a:latin typeface="Arial" pitchFamily="34" charset="0"/>
                <a:cs typeface="Arial" pitchFamily="34" charset="0"/>
              </a:rPr>
              <a:t> C. </a:t>
            </a:r>
            <a:r>
              <a:rPr lang="es-ES" sz="1400" i="1" u="none" dirty="0" err="1" smtClean="0">
                <a:latin typeface="Arial" pitchFamily="34" charset="0"/>
                <a:cs typeface="Arial" pitchFamily="34" charset="0"/>
              </a:rPr>
              <a:t>Bernstein</a:t>
            </a:r>
            <a:endParaRPr lang="es-ES" sz="1400" i="1" u="none" dirty="0" smtClean="0">
              <a:latin typeface="Arial" pitchFamily="34" charset="0"/>
              <a:cs typeface="Arial" pitchFamily="34" charset="0"/>
            </a:endParaRPr>
          </a:p>
          <a:p>
            <a:r>
              <a:rPr lang="en-US" sz="1400" u="none" dirty="0" smtClean="0">
                <a:latin typeface="+mn-lt"/>
              </a:rPr>
              <a:t>Alexandra </a:t>
            </a:r>
            <a:r>
              <a:rPr lang="en-US" sz="1400" u="none" dirty="0" err="1" smtClean="0">
                <a:latin typeface="+mn-lt"/>
              </a:rPr>
              <a:t>Perricone</a:t>
            </a:r>
            <a:r>
              <a:rPr lang="en-US" sz="1400" u="none" dirty="0" smtClean="0">
                <a:latin typeface="+mn-lt"/>
              </a:rPr>
              <a:t> joined Sanford C. Bernstein in 2009 as Associate Director of European Research. Ms </a:t>
            </a:r>
            <a:r>
              <a:rPr lang="en-US" sz="1400" u="none" dirty="0" err="1" smtClean="0">
                <a:latin typeface="+mn-lt"/>
              </a:rPr>
              <a:t>Perricone</a:t>
            </a:r>
            <a:r>
              <a:rPr lang="en-US" sz="1400" u="none" dirty="0" smtClean="0">
                <a:latin typeface="+mn-lt"/>
              </a:rPr>
              <a:t> started her career in fixed income sales at Nomura and then moved into equity research, first at Dresdner Kleinwort and then at HSBC. In 2006, she joined Lehman Brothers to run the Graduate Training and Development </a:t>
            </a:r>
            <a:r>
              <a:rPr lang="en-US" sz="1400" u="none" dirty="0" err="1" smtClean="0">
                <a:latin typeface="+mn-lt"/>
              </a:rPr>
              <a:t>Programme</a:t>
            </a:r>
            <a:r>
              <a:rPr lang="en-US" sz="1400" u="none" dirty="0" smtClean="0">
                <a:latin typeface="+mn-lt"/>
              </a:rPr>
              <a:t> for the Investment Banking Division. Immediately prior to joining Sanford C. Bernstein, Ms </a:t>
            </a:r>
            <a:r>
              <a:rPr lang="en-US" sz="1400" u="none" dirty="0" err="1" smtClean="0">
                <a:latin typeface="+mn-lt"/>
              </a:rPr>
              <a:t>Perricone</a:t>
            </a:r>
            <a:r>
              <a:rPr lang="en-US" sz="1400" u="none" dirty="0" smtClean="0">
                <a:latin typeface="+mn-lt"/>
              </a:rPr>
              <a:t> was co-Head of Soft Skills Training for Moody's Analytics. Alexandra graduated in Modern Languages at Oxford University. </a:t>
            </a:r>
          </a:p>
          <a:p>
            <a:endParaRPr lang="en-US" sz="1600" b="1" u="none" dirty="0" smtClean="0">
              <a:latin typeface="Arial" pitchFamily="34" charset="0"/>
              <a:cs typeface="Arial" pitchFamily="34" charset="0"/>
            </a:endParaRPr>
          </a:p>
          <a:p>
            <a:pPr>
              <a:buClr>
                <a:schemeClr val="accent2"/>
              </a:buClr>
            </a:pPr>
            <a:r>
              <a:rPr lang="en-GB" sz="1500" u="none" dirty="0" smtClean="0">
                <a:latin typeface="Arial" charset="0"/>
              </a:rPr>
              <a:t> </a:t>
            </a:r>
            <a:endParaRPr lang="en-US" sz="1500" u="none" dirty="0" smtClean="0">
              <a:latin typeface="Arial" charset="0"/>
            </a:endParaRPr>
          </a:p>
          <a:p>
            <a:pPr>
              <a:buClr>
                <a:schemeClr val="accent2"/>
              </a:buClr>
            </a:pPr>
            <a:endParaRPr lang="en-US" sz="1500" u="none" dirty="0" smtClean="0">
              <a:latin typeface="Arial" charset="0"/>
            </a:endParaRPr>
          </a:p>
        </p:txBody>
      </p:sp>
      <p:sp>
        <p:nvSpPr>
          <p:cNvPr id="8" name="TextBox 7"/>
          <p:cNvSpPr txBox="1"/>
          <p:nvPr/>
        </p:nvSpPr>
        <p:spPr>
          <a:xfrm>
            <a:off x="704849" y="531813"/>
            <a:ext cx="8931275" cy="769937"/>
          </a:xfrm>
          <a:prstGeom prst="rect">
            <a:avLst/>
          </a:prstGeom>
          <a:noFill/>
        </p:spPr>
        <p:txBody>
          <a:bodyPr wrap="square" rtlCol="0" anchor="b" anchorCtr="0">
            <a:noAutofit/>
          </a:bodyPr>
          <a:lstStyle/>
          <a:p>
            <a:r>
              <a:rPr lang="en-GB" sz="2400" b="1" u="none" dirty="0" smtClean="0"/>
              <a:t>Competition’s Judges</a:t>
            </a:r>
          </a:p>
          <a:p>
            <a:endParaRPr lang="en-SG" u="none" dirty="0"/>
          </a:p>
        </p:txBody>
      </p:sp>
      <p:pic>
        <p:nvPicPr>
          <p:cNvPr id="1027" name="Picture 3"/>
          <p:cNvPicPr>
            <a:picLocks noChangeAspect="1" noChangeArrowheads="1"/>
          </p:cNvPicPr>
          <p:nvPr/>
        </p:nvPicPr>
        <p:blipFill>
          <a:blip r:embed="rId2" cstate="print"/>
          <a:srcRect/>
          <a:stretch>
            <a:fillRect/>
          </a:stretch>
        </p:blipFill>
        <p:spPr bwMode="auto">
          <a:xfrm>
            <a:off x="8167710" y="714356"/>
            <a:ext cx="900677" cy="917998"/>
          </a:xfrm>
          <a:prstGeom prst="rect">
            <a:avLst/>
          </a:prstGeom>
          <a:noFill/>
          <a:ln w="9525">
            <a:noFill/>
            <a:miter lim="800000"/>
            <a:headEnd/>
            <a:tailEnd/>
          </a:ln>
          <a:effectLst/>
        </p:spPr>
      </p:pic>
      <p:pic>
        <p:nvPicPr>
          <p:cNvPr id="72705" name="Picture 1"/>
          <p:cNvPicPr>
            <a:picLocks noChangeAspect="1" noChangeArrowheads="1"/>
          </p:cNvPicPr>
          <p:nvPr/>
        </p:nvPicPr>
        <p:blipFill>
          <a:blip r:embed="rId3" cstate="print"/>
          <a:srcRect/>
          <a:stretch>
            <a:fillRect/>
          </a:stretch>
        </p:blipFill>
        <p:spPr bwMode="auto">
          <a:xfrm>
            <a:off x="7596205" y="2357430"/>
            <a:ext cx="2000265" cy="633980"/>
          </a:xfrm>
          <a:prstGeom prst="rect">
            <a:avLst/>
          </a:prstGeom>
          <a:noFill/>
          <a:ln w="9525">
            <a:noFill/>
            <a:miter lim="800000"/>
            <a:headEnd/>
            <a:tailEnd/>
          </a:ln>
          <a:effectLst/>
        </p:spPr>
      </p:pic>
      <p:pic>
        <p:nvPicPr>
          <p:cNvPr id="250881" name="Picture 1"/>
          <p:cNvPicPr>
            <a:picLocks noChangeAspect="1" noChangeArrowheads="1"/>
          </p:cNvPicPr>
          <p:nvPr/>
        </p:nvPicPr>
        <p:blipFill>
          <a:blip r:embed="rId4"/>
          <a:srcRect/>
          <a:stretch>
            <a:fillRect/>
          </a:stretch>
        </p:blipFill>
        <p:spPr bwMode="auto">
          <a:xfrm>
            <a:off x="8167712" y="4143384"/>
            <a:ext cx="1034597" cy="6897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solidFill>
            <a:schemeClr val="bg1">
              <a:lumMod val="75000"/>
            </a:schemeClr>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bg1"/>
            </a:solidFill>
            <a:effectLst/>
            <a:latin typeface="Arial" charset="0"/>
          </a:defRPr>
        </a:defPPr>
      </a:lstStyle>
    </a:spDef>
    <a:lnDef>
      <a:spPr bwMode="auto">
        <a:noFill/>
        <a:ln w="9525" cap="flat" cmpd="sng" algn="ctr">
          <a:solidFill>
            <a:schemeClr val="bg1">
              <a:lumMod val="75000"/>
            </a:schemeClr>
          </a:solidFill>
          <a:prstDash val="solid"/>
          <a:round/>
          <a:headEnd type="none" w="med" len="med"/>
          <a:tailEnd type="none" w="med" len="med"/>
        </a:ln>
        <a:effectLst/>
      </a:spPr>
      <a:bodyPr/>
      <a:lstStyle/>
    </a:lnDef>
    <a:txDef>
      <a:spPr>
        <a:noFill/>
      </a:spPr>
      <a:bodyPr wrap="square" rtlCol="0">
        <a:noAutofit/>
      </a:bodyPr>
      <a:lstStyle>
        <a:defPPr>
          <a:defRPr u="none" dirty="0" err="1"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2_Default Design 15">
      <a:dk1>
        <a:srgbClr val="000000"/>
      </a:dk1>
      <a:lt1>
        <a:srgbClr val="FFFFFF"/>
      </a:lt1>
      <a:dk2>
        <a:srgbClr val="990033"/>
      </a:dk2>
      <a:lt2>
        <a:srgbClr val="808080"/>
      </a:lt2>
      <a:accent1>
        <a:srgbClr val="79AE44"/>
      </a:accent1>
      <a:accent2>
        <a:srgbClr val="660066"/>
      </a:accent2>
      <a:accent3>
        <a:srgbClr val="FFFFFF"/>
      </a:accent3>
      <a:accent4>
        <a:srgbClr val="000000"/>
      </a:accent4>
      <a:accent5>
        <a:srgbClr val="BED3B0"/>
      </a:accent5>
      <a:accent6>
        <a:srgbClr val="5C005C"/>
      </a:accent6>
      <a:hlink>
        <a:srgbClr val="FF9900"/>
      </a:hlink>
      <a:folHlink>
        <a:srgbClr val="2261A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990033"/>
        </a:dk2>
        <a:lt2>
          <a:srgbClr val="808080"/>
        </a:lt2>
        <a:accent1>
          <a:srgbClr val="2C80C6"/>
        </a:accent1>
        <a:accent2>
          <a:srgbClr val="FF9900"/>
        </a:accent2>
        <a:accent3>
          <a:srgbClr val="FFFFFF"/>
        </a:accent3>
        <a:accent4>
          <a:srgbClr val="000000"/>
        </a:accent4>
        <a:accent5>
          <a:srgbClr val="ACC0DF"/>
        </a:accent5>
        <a:accent6>
          <a:srgbClr val="E78A00"/>
        </a:accent6>
        <a:hlink>
          <a:srgbClr val="DDD0AD"/>
        </a:hlink>
        <a:folHlink>
          <a:srgbClr val="37A531"/>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990033"/>
        </a:dk2>
        <a:lt2>
          <a:srgbClr val="808080"/>
        </a:lt2>
        <a:accent1>
          <a:srgbClr val="2C80C6"/>
        </a:accent1>
        <a:accent2>
          <a:srgbClr val="F3900D"/>
        </a:accent2>
        <a:accent3>
          <a:srgbClr val="FFFFFF"/>
        </a:accent3>
        <a:accent4>
          <a:srgbClr val="000000"/>
        </a:accent4>
        <a:accent5>
          <a:srgbClr val="ACC0DF"/>
        </a:accent5>
        <a:accent6>
          <a:srgbClr val="DC820B"/>
        </a:accent6>
        <a:hlink>
          <a:srgbClr val="77AA48"/>
        </a:hlink>
        <a:folHlink>
          <a:srgbClr val="FFCC00"/>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990033"/>
        </a:dk2>
        <a:lt2>
          <a:srgbClr val="808080"/>
        </a:lt2>
        <a:accent1>
          <a:srgbClr val="79AE44"/>
        </a:accent1>
        <a:accent2>
          <a:srgbClr val="660066"/>
        </a:accent2>
        <a:accent3>
          <a:srgbClr val="FFFFFF"/>
        </a:accent3>
        <a:accent4>
          <a:srgbClr val="000000"/>
        </a:accent4>
        <a:accent5>
          <a:srgbClr val="BED3B0"/>
        </a:accent5>
        <a:accent6>
          <a:srgbClr val="5C005C"/>
        </a:accent6>
        <a:hlink>
          <a:srgbClr val="FF9900"/>
        </a:hlink>
        <a:folHlink>
          <a:srgbClr val="2261A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CA" sz="1200" b="1" i="0" u="none" strike="noStrike" cap="none" normalizeH="0" baseline="0" smtClean="0">
            <a:ln>
              <a:noFill/>
            </a:ln>
            <a:solidFill>
              <a:schemeClr val="accent2"/>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CA" sz="1200" b="1" i="0" u="none" strike="noStrike" cap="none" normalizeH="0" baseline="0" smtClean="0">
            <a:ln>
              <a:noFill/>
            </a:ln>
            <a:solidFill>
              <a:schemeClr val="accent2"/>
            </a:solidFill>
            <a:effectLst/>
            <a:latin typeface="Calibri" pitchFamily="34" charset="0"/>
          </a:defRPr>
        </a:defPPr>
      </a:lstStyle>
    </a:lnDef>
    <a:txDef>
      <a:spPr>
        <a:noFill/>
      </a:spPr>
      <a:bodyPr wrap="square" rtlCol="0">
        <a:spAutoFit/>
      </a:bodyPr>
      <a:lstStyle>
        <a:defPPr>
          <a:spcBef>
            <a:spcPts val="0"/>
          </a:spcBef>
          <a:defRPr dirty="0" smtClean="0">
            <a:solidFill>
              <a:srgbClr val="FF3300"/>
            </a:solidFill>
            <a:latin typeface="Times New Roman" pitchFamily="18" charset="0"/>
            <a:cs typeface="Times New Roman" pitchFamily="18" charset="0"/>
          </a:defRPr>
        </a:defPPr>
      </a:lstStyle>
    </a:tx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erceptio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10612</TotalTime>
  <Words>5929</Words>
  <Application>Microsoft Macintosh PowerPoint</Application>
  <PresentationFormat>A4 (210 x 297 mm)</PresentationFormat>
  <Paragraphs>837</Paragraphs>
  <Slides>89</Slides>
  <Notes>33</Notes>
  <HiddenSlides>0</HiddenSlides>
  <MMClips>0</MMClips>
  <ScaleCrop>false</ScaleCrop>
  <HeadingPairs>
    <vt:vector size="4" baseType="variant">
      <vt:variant>
        <vt:lpstr>Tema</vt:lpstr>
      </vt:variant>
      <vt:variant>
        <vt:i4>8</vt:i4>
      </vt:variant>
      <vt:variant>
        <vt:lpstr>Títulos de diapositiva</vt:lpstr>
      </vt:variant>
      <vt:variant>
        <vt:i4>89</vt:i4>
      </vt:variant>
    </vt:vector>
  </HeadingPairs>
  <TitlesOfParts>
    <vt:vector size="97" baseType="lpstr">
      <vt:lpstr>Default Design</vt:lpstr>
      <vt:lpstr>디자인 사용자 지정</vt:lpstr>
      <vt:lpstr>template</vt:lpstr>
      <vt:lpstr>Office Theme</vt:lpstr>
      <vt:lpstr>2_Default Design</vt:lpstr>
      <vt:lpstr>Clarity</vt:lpstr>
      <vt:lpstr>1_Office Theme</vt:lpstr>
      <vt:lpstr>Perception</vt:lpstr>
      <vt:lpstr>  Spring 2012 Stock Pitch Competition  23 February, 2012</vt:lpstr>
      <vt:lpstr>Agenda</vt:lpstr>
      <vt:lpstr>Diapositiva 3</vt:lpstr>
      <vt:lpstr>Diapositiva 4</vt:lpstr>
      <vt:lpstr>Agenda</vt:lpstr>
      <vt:lpstr>Diapositiva 6</vt:lpstr>
      <vt:lpstr>Diapositiva 7</vt:lpstr>
      <vt:lpstr>Agenda</vt:lpstr>
      <vt:lpstr>Diapositiva 9</vt:lpstr>
      <vt:lpstr>Agenda</vt:lpstr>
      <vt:lpstr>Diapositiva 11</vt:lpstr>
      <vt:lpstr>Agenda</vt:lpstr>
      <vt:lpstr>Diapositiva 13</vt:lpstr>
      <vt:lpstr>Dell in a nuthsell (i)</vt:lpstr>
      <vt:lpstr>Dell in a nutshell (ii)</vt:lpstr>
      <vt:lpstr>Historical Performance</vt:lpstr>
      <vt:lpstr>Market share</vt:lpstr>
      <vt:lpstr>Competitors</vt:lpstr>
      <vt:lpstr>Business Strenghs</vt:lpstr>
      <vt:lpstr>Financial Assesment</vt:lpstr>
      <vt:lpstr>Peers</vt:lpstr>
      <vt:lpstr>Risk and mitigations</vt:lpstr>
      <vt:lpstr>Appendix</vt:lpstr>
      <vt:lpstr>Diapositiva 24</vt:lpstr>
      <vt:lpstr>Diapositiva 25</vt:lpstr>
      <vt:lpstr>Executive Summary (HK$21, TP HK$26, Rating ‘Buy’)  </vt:lpstr>
      <vt:lpstr>Investment Rationale and Risks  </vt:lpstr>
      <vt:lpstr>Investment Risks / Concerns  </vt:lpstr>
      <vt:lpstr>Industry Conclusion and Stock Picking Framework</vt:lpstr>
      <vt:lpstr>Evidence Behind Durability of Growth - Korea/Japan Case Study     </vt:lpstr>
      <vt:lpstr>Lifestyle International (HK: 1212) (HK$21, TP HK$26, Rating ‘Buy’)  HK/China Department Store</vt:lpstr>
      <vt:lpstr>Lifestyle International (HK: 1212) (HK$21, TP HK$26, Rating ‘Buy’)  Stable growth and margin expansion</vt:lpstr>
      <vt:lpstr>Lifestyle International (HK: 1212) (HK$21, TP HK$26, Rating ‘Buy’)  Industry leading operational efficiency and sound capital allocation</vt:lpstr>
      <vt:lpstr>Lifestyle International (HK: 1212) (HK$21, TP HK$26, Rating ‘Buy’)  Valuation - SOTP</vt:lpstr>
      <vt:lpstr>Lifestyle International (HK: 1212) (HK$21, TP HK$26, Rating ‘Buy’)  Valuation - DCF</vt:lpstr>
      <vt:lpstr>Lifestyle International (HK: 1212) (HK$21, TP HK$26, Rating ‘Buy’)  Valuation – Multiple Approach</vt:lpstr>
      <vt:lpstr>Diapositiva 37</vt:lpstr>
      <vt:lpstr>Sector Analysis</vt:lpstr>
      <vt:lpstr>Stock Pitch  - Altria Group, Inc. </vt:lpstr>
      <vt:lpstr>Company overview</vt:lpstr>
      <vt:lpstr>Business &amp; Geographic segment</vt:lpstr>
      <vt:lpstr>Industry analysis: Defensive and sales growth</vt:lpstr>
      <vt:lpstr>Company analysis: business strengths</vt:lpstr>
      <vt:lpstr>Company analysis: financial assessment</vt:lpstr>
      <vt:lpstr>Valuation: Trading comps</vt:lpstr>
      <vt:lpstr>Risks and Mitigants</vt:lpstr>
      <vt:lpstr>Conclusion</vt:lpstr>
      <vt:lpstr>Diapositiva 48</vt:lpstr>
      <vt:lpstr>Introduction</vt:lpstr>
      <vt:lpstr>Industry Poised for Growth</vt:lpstr>
      <vt:lpstr>Strong Company Powered By Sound Management</vt:lpstr>
      <vt:lpstr>Growing Revenues, Defensible Margins</vt:lpstr>
      <vt:lpstr>DCF Suggests 30% Price Upside</vt:lpstr>
      <vt:lpstr>Attractive Investment Opportunity</vt:lpstr>
      <vt:lpstr>Appendix 1: Revenue Mix and Bit Data</vt:lpstr>
      <vt:lpstr>Cheniere Energy, Inc. </vt:lpstr>
      <vt:lpstr>Cheniere - Business Overview</vt:lpstr>
      <vt:lpstr>Yes, investors have been burned before, but the business has been significantly de-risked</vt:lpstr>
      <vt:lpstr>3-pillar Investment Approach</vt:lpstr>
      <vt:lpstr>Investment Thesis - Strengths</vt:lpstr>
      <vt:lpstr>Key Business Plan Milestones Reached</vt:lpstr>
      <vt:lpstr>Investment Thesis - Risks &amp; Concerns</vt:lpstr>
      <vt:lpstr>Significant Financing Requirements</vt:lpstr>
      <vt:lpstr>Sources of Funds</vt:lpstr>
      <vt:lpstr>Valuation</vt:lpstr>
      <vt:lpstr>Valuation (Cont’d)</vt:lpstr>
      <vt:lpstr>So, why does this trade exist?</vt:lpstr>
      <vt:lpstr>Concluding Remarks</vt:lpstr>
      <vt:lpstr>Appendix</vt:lpstr>
      <vt:lpstr>Valuation Sensitivity Analysis</vt:lpstr>
      <vt:lpstr>Sensitivity Analysis - Operational</vt:lpstr>
      <vt:lpstr>Sensitivity Analysis - Dividend Yield / Discount Rate</vt:lpstr>
      <vt:lpstr>Financing Scenarios: Sensitivity Analysis</vt:lpstr>
      <vt:lpstr>Operations Overview</vt:lpstr>
      <vt:lpstr>Contracted Capacity at SPL Sale and Purchase Agreements (SPAs) </vt:lpstr>
      <vt:lpstr>Attractive &amp; Sustainable Transportation Costs</vt:lpstr>
      <vt:lpstr>Sabine Liquefaction Gas Sources Asset Map</vt:lpstr>
      <vt:lpstr>Sabine Pass LNG Terminal Expansion Plan</vt:lpstr>
      <vt:lpstr>Group Structure &amp; Debt Breakdown</vt:lpstr>
      <vt:lpstr>Complicated Incentive Structure at GP Level</vt:lpstr>
      <vt:lpstr>Market Dynamics</vt:lpstr>
      <vt:lpstr>US Natural Gas Market</vt:lpstr>
      <vt:lpstr>Global Petroleum Demand - Stationary Sources</vt:lpstr>
      <vt:lpstr>Global LNG Market</vt:lpstr>
      <vt:lpstr>Firm Liquefaction Capacity Additions</vt:lpstr>
      <vt:lpstr>North America Onshore Receiving Terminals</vt:lpstr>
      <vt:lpstr>Agenda</vt:lpstr>
      <vt:lpstr>Diapositiva 88</vt:lpstr>
      <vt:lpstr> Thanks for participating!   Next Stock Pitch Competition Autumn 2012  Please, join us at Sainsbury’s lower  ground floor to celebrate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Internal Case Competition</dc:title>
  <dc:creator>Shane Clifford</dc:creator>
  <cp:lastModifiedBy>HP530</cp:lastModifiedBy>
  <cp:revision>378</cp:revision>
  <dcterms:created xsi:type="dcterms:W3CDTF">2010-10-16T17:50:33Z</dcterms:created>
  <dcterms:modified xsi:type="dcterms:W3CDTF">2012-02-23T23:40:47Z</dcterms:modified>
</cp:coreProperties>
</file>